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47"/>
  </p:notesMasterIdLst>
  <p:handoutMasterIdLst>
    <p:handoutMasterId r:id="rId48"/>
  </p:handoutMasterIdLst>
  <p:sldIdLst>
    <p:sldId id="2076138246" r:id="rId2"/>
    <p:sldId id="2076138216" r:id="rId3"/>
    <p:sldId id="1529" r:id="rId4"/>
    <p:sldId id="2076138256" r:id="rId5"/>
    <p:sldId id="2147478140" r:id="rId6"/>
    <p:sldId id="2147478139" r:id="rId7"/>
    <p:sldId id="2147478142" r:id="rId8"/>
    <p:sldId id="2147478141" r:id="rId9"/>
    <p:sldId id="2147478143" r:id="rId10"/>
    <p:sldId id="2147478146" r:id="rId11"/>
    <p:sldId id="2076138258" r:id="rId12"/>
    <p:sldId id="2147478149" r:id="rId13"/>
    <p:sldId id="2147478145" r:id="rId14"/>
    <p:sldId id="2147478148" r:id="rId15"/>
    <p:sldId id="2147478150" r:id="rId16"/>
    <p:sldId id="2147478144" r:id="rId17"/>
    <p:sldId id="2147478154" r:id="rId18"/>
    <p:sldId id="2076138254" r:id="rId19"/>
    <p:sldId id="2147471311" r:id="rId20"/>
    <p:sldId id="273" r:id="rId21"/>
    <p:sldId id="278" r:id="rId22"/>
    <p:sldId id="2147471323" r:id="rId23"/>
    <p:sldId id="2147471332" r:id="rId24"/>
    <p:sldId id="2147471358" r:id="rId25"/>
    <p:sldId id="2147471327" r:id="rId26"/>
    <p:sldId id="2147478134" r:id="rId27"/>
    <p:sldId id="2147470048" r:id="rId28"/>
    <p:sldId id="2147478135" r:id="rId29"/>
    <p:sldId id="2147478136" r:id="rId30"/>
    <p:sldId id="2076138278" r:id="rId31"/>
    <p:sldId id="2076138310" r:id="rId32"/>
    <p:sldId id="2147478137" r:id="rId33"/>
    <p:sldId id="2147470023" r:id="rId34"/>
    <p:sldId id="2147478153" r:id="rId35"/>
    <p:sldId id="2076138255" r:id="rId36"/>
    <p:sldId id="2076138262" r:id="rId37"/>
    <p:sldId id="2076138271" r:id="rId38"/>
    <p:sldId id="2076138276" r:id="rId39"/>
    <p:sldId id="2076138317" r:id="rId40"/>
    <p:sldId id="2147478151" r:id="rId41"/>
    <p:sldId id="2076138263" r:id="rId42"/>
    <p:sldId id="2076138270" r:id="rId43"/>
    <p:sldId id="2076138368" r:id="rId44"/>
    <p:sldId id="2147478152" r:id="rId45"/>
    <p:sldId id="2076138230" r:id="rId46"/>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options" id="{38B656EC-D568-4EF7-8842-9FA1AE1192C9}">
          <p14:sldIdLst>
            <p14:sldId id="2076138246"/>
          </p14:sldIdLst>
        </p14:section>
        <p14:section name="Agenda slide options" id="{82BFF96B-6F92-4676-A990-CF72A7BAECE2}">
          <p14:sldIdLst>
            <p14:sldId id="2076138216"/>
          </p14:sldIdLst>
        </p14:section>
        <p14:section name="Jupyter Notebooks and Hunting" id="{A7797EC2-5730-4AF6-AB33-ACA0176E6EDC}">
          <p14:sldIdLst>
            <p14:sldId id="1529"/>
            <p14:sldId id="2076138256"/>
            <p14:sldId id="2147478140"/>
            <p14:sldId id="2147478139"/>
            <p14:sldId id="2147478142"/>
            <p14:sldId id="2147478141"/>
            <p14:sldId id="2147478143"/>
            <p14:sldId id="2147478146"/>
            <p14:sldId id="2076138258"/>
            <p14:sldId id="2147478149"/>
            <p14:sldId id="2147478145"/>
            <p14:sldId id="2147478148"/>
            <p14:sldId id="2147478150"/>
            <p14:sldId id="2147478144"/>
            <p14:sldId id="2147478154"/>
          </p14:sldIdLst>
        </p14:section>
        <p14:section name="Defender Threat Intelligence" id="{7822735C-4BE9-4F35-89C1-4B50DDDF3114}">
          <p14:sldIdLst>
            <p14:sldId id="2076138254"/>
            <p14:sldId id="2147471311"/>
            <p14:sldId id="273"/>
            <p14:sldId id="278"/>
            <p14:sldId id="2147471323"/>
            <p14:sldId id="2147471332"/>
            <p14:sldId id="2147471358"/>
            <p14:sldId id="2147471327"/>
            <p14:sldId id="2147478134"/>
            <p14:sldId id="2147470048"/>
            <p14:sldId id="2147478135"/>
            <p14:sldId id="2147478136"/>
            <p14:sldId id="2076138278"/>
            <p14:sldId id="2076138310"/>
            <p14:sldId id="2147478137"/>
            <p14:sldId id="2147470023"/>
            <p14:sldId id="2147478153"/>
          </p14:sldIdLst>
        </p14:section>
        <p14:section name="External Attack Surface Management" id="{A5F8275E-7BA7-4941-8690-011EBEEBDEF8}">
          <p14:sldIdLst>
            <p14:sldId id="2076138255"/>
            <p14:sldId id="2076138262"/>
            <p14:sldId id="2076138271"/>
            <p14:sldId id="2076138276"/>
            <p14:sldId id="2076138317"/>
            <p14:sldId id="2147478151"/>
            <p14:sldId id="2076138263"/>
            <p14:sldId id="2076138270"/>
            <p14:sldId id="2076138368"/>
            <p14:sldId id="2147478152"/>
          </p14:sldIdLst>
        </p14:section>
        <p14:section name="Thank you slide options" id="{E39E1DD6-D9BA-44BD-B192-C3738BFC843B}">
          <p14:sldIdLst>
            <p14:sldId id="207613823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B01"/>
    <a:srgbClr val="054B16"/>
    <a:srgbClr val="243A5E"/>
    <a:srgbClr val="107C10"/>
    <a:srgbClr val="0078D4"/>
    <a:srgbClr val="FFB900"/>
    <a:srgbClr val="FFFFFF"/>
    <a:srgbClr val="666666"/>
    <a:srgbClr val="000000"/>
    <a:srgbClr val="866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78F7A-3834-4728-85A0-69802AB57529}" v="8" dt="2023-03-28T18:01:40.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8" autoAdjust="0"/>
    <p:restoredTop sz="79397" autoAdjust="0"/>
  </p:normalViewPr>
  <p:slideViewPr>
    <p:cSldViewPr snapToGrid="0" snapToObjects="1">
      <p:cViewPr varScale="1">
        <p:scale>
          <a:sx n="88" d="100"/>
          <a:sy n="88" d="100"/>
        </p:scale>
        <p:origin x="668" y="6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3/30/2023 12:09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3/30/2023 12:09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897733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256524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284538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1523087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840500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342403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1704440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3/30/2023 12:09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1169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B3B1C-8908-4C54-9153-359EA0CFD7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88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3/30/2023 12:09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603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326957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699362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B3B1C-8908-4C54-9153-359EA0CFD7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2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B3B1C-8908-4C54-9153-359EA0CFD7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94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B3B1C-8908-4C54-9153-359EA0CFD7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802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B3B1C-8908-4C54-9153-359EA0CFD7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654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3/30/2023 12:09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243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588718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3/30/2023 12:09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32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3/30/2023 12:09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69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3/30/2023 12:09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005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31</a:t>
            </a:fld>
            <a:endParaRPr lang="en-US"/>
          </a:p>
        </p:txBody>
      </p:sp>
    </p:spTree>
    <p:extLst>
      <p:ext uri="{BB962C8B-B14F-4D97-AF65-F5344CB8AC3E}">
        <p14:creationId xmlns:p14="http://schemas.microsoft.com/office/powerpoint/2010/main" val="212961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3/30/2023 12:09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21501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3/30/2023 12:09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572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3/30/2023 12:09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736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3/30/2023 12:09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7339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36</a:t>
            </a:fld>
            <a:endParaRPr lang="en-US"/>
          </a:p>
        </p:txBody>
      </p:sp>
    </p:spTree>
    <p:extLst>
      <p:ext uri="{BB962C8B-B14F-4D97-AF65-F5344CB8AC3E}">
        <p14:creationId xmlns:p14="http://schemas.microsoft.com/office/powerpoint/2010/main" val="2828994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37</a:t>
            </a:fld>
            <a:endParaRPr lang="en-US"/>
          </a:p>
        </p:txBody>
      </p:sp>
    </p:spTree>
    <p:extLst>
      <p:ext uri="{BB962C8B-B14F-4D97-AF65-F5344CB8AC3E}">
        <p14:creationId xmlns:p14="http://schemas.microsoft.com/office/powerpoint/2010/main" val="1993705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39</a:t>
            </a:fld>
            <a:endParaRPr lang="en-US"/>
          </a:p>
        </p:txBody>
      </p:sp>
    </p:spTree>
    <p:extLst>
      <p:ext uri="{BB962C8B-B14F-4D97-AF65-F5344CB8AC3E}">
        <p14:creationId xmlns:p14="http://schemas.microsoft.com/office/powerpoint/2010/main" val="3375805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40</a:t>
            </a:fld>
            <a:endParaRPr lang="en-US"/>
          </a:p>
        </p:txBody>
      </p:sp>
    </p:spTree>
    <p:extLst>
      <p:ext uri="{BB962C8B-B14F-4D97-AF65-F5344CB8AC3E}">
        <p14:creationId xmlns:p14="http://schemas.microsoft.com/office/powerpoint/2010/main" val="1740004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41</a:t>
            </a:fld>
            <a:endParaRPr lang="en-US"/>
          </a:p>
        </p:txBody>
      </p:sp>
    </p:spTree>
    <p:extLst>
      <p:ext uri="{BB962C8B-B14F-4D97-AF65-F5344CB8AC3E}">
        <p14:creationId xmlns:p14="http://schemas.microsoft.com/office/powerpoint/2010/main" val="1112882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42</a:t>
            </a:fld>
            <a:endParaRPr lang="en-US"/>
          </a:p>
        </p:txBody>
      </p:sp>
    </p:spTree>
    <p:extLst>
      <p:ext uri="{BB962C8B-B14F-4D97-AF65-F5344CB8AC3E}">
        <p14:creationId xmlns:p14="http://schemas.microsoft.com/office/powerpoint/2010/main" val="2094477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43</a:t>
            </a:fld>
            <a:endParaRPr lang="en-US"/>
          </a:p>
        </p:txBody>
      </p:sp>
    </p:spTree>
    <p:extLst>
      <p:ext uri="{BB962C8B-B14F-4D97-AF65-F5344CB8AC3E}">
        <p14:creationId xmlns:p14="http://schemas.microsoft.com/office/powerpoint/2010/main" val="123867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1107502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238073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4056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296493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368901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3/30/2023 12:09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526971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9.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1.xml"/><Relationship Id="rId5" Type="http://schemas.openxmlformats.org/officeDocument/2006/relationships/image" Target="../media/image33.jpeg"/><Relationship Id="rId4" Type="http://schemas.openxmlformats.org/officeDocument/2006/relationships/image" Target="../media/image32.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34.jpe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Titl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9" name="Picture 8" descr="Icon&#10;&#10;Description automatically generated">
            <a:extLst>
              <a:ext uri="{FF2B5EF4-FFF2-40B4-BE49-F238E27FC236}">
                <a16:creationId xmlns:a16="http://schemas.microsoft.com/office/drawing/2014/main" id="{CB6D3FA3-C210-4270-964A-C6A0069D59E2}"/>
              </a:ext>
            </a:extLst>
          </p:cNvPr>
          <p:cNvPicPr>
            <a:picLocks noChangeAspect="1"/>
          </p:cNvPicPr>
          <p:nvPr userDrawn="1"/>
        </p:nvPicPr>
        <p:blipFill>
          <a:blip r:embed="rId3"/>
          <a:stretch>
            <a:fillRect/>
          </a:stretch>
        </p:blipFill>
        <p:spPr bwMode="invGray">
          <a:xfrm>
            <a:off x="4671100" y="0"/>
            <a:ext cx="7520900" cy="6858000"/>
          </a:xfrm>
          <a:prstGeom prst="rect">
            <a:avLst/>
          </a:prstGeom>
        </p:spPr>
      </p:pic>
    </p:spTree>
    <p:extLst>
      <p:ext uri="{BB962C8B-B14F-4D97-AF65-F5344CB8AC3E}">
        <p14:creationId xmlns:p14="http://schemas.microsoft.com/office/powerpoint/2010/main" val="2484971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quare photo placeholder Yellow">
    <p:bg>
      <p:bgPr>
        <a:solidFill>
          <a:srgbClr val="FFB9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3" name="Picture 2">
            <a:extLst>
              <a:ext uri="{FF2B5EF4-FFF2-40B4-BE49-F238E27FC236}">
                <a16:creationId xmlns:a16="http://schemas.microsoft.com/office/drawing/2014/main" id="{2B7938B8-F298-4772-A6EC-8F59C02C0B8A}"/>
              </a:ext>
            </a:extLst>
          </p:cNvPr>
          <p:cNvPicPr>
            <a:picLocks noChangeAspect="1"/>
          </p:cNvPicPr>
          <p:nvPr userDrawn="1"/>
        </p:nvPicPr>
        <p:blipFill>
          <a:blip r:embed="rId2"/>
          <a:stretch>
            <a:fillRect/>
          </a:stretch>
        </p:blipFill>
        <p:spPr>
          <a:xfrm>
            <a:off x="581337" y="585788"/>
            <a:ext cx="2308796" cy="294587"/>
          </a:xfrm>
          <a:prstGeom prst="rect">
            <a:avLst/>
          </a:prstGeom>
        </p:spPr>
      </p:pic>
      <p:sp>
        <p:nvSpPr>
          <p:cNvPr id="7" name="Rectangle 6">
            <a:extLst>
              <a:ext uri="{FF2B5EF4-FFF2-40B4-BE49-F238E27FC236}">
                <a16:creationId xmlns:a16="http://schemas.microsoft.com/office/drawing/2014/main" id="{C9B633B0-40F9-4729-84DB-771120F5D70D}"/>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E0F96359-EC4C-4CE6-BA65-F486272055DA}"/>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276214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quare photo placeholder Green">
    <p:bg>
      <p:bgPr>
        <a:solidFill>
          <a:srgbClr val="107C1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734383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quare Photo placeholder Dk Blu">
    <p:bg>
      <p:bgPr>
        <a:solidFill>
          <a:srgbClr val="243A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78124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quare photo placeholder Dk Green">
    <p:bg>
      <p:bgPr>
        <a:solidFill>
          <a:srgbClr val="054B1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78828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hasCustomPrompt="1"/>
          </p:nvPr>
        </p:nvSpPr>
        <p:spPr>
          <a:xfrm>
            <a:off x="588263" y="457200"/>
            <a:ext cx="5215637" cy="553998"/>
          </a:xfrm>
        </p:spPr>
        <p:txBody>
          <a:bodyPr/>
          <a:lstStyle>
            <a:lvl1pPr>
              <a:defRPr/>
            </a:lvl1pPr>
          </a:lstStyle>
          <a:p>
            <a:r>
              <a:rPr lang="en-US"/>
              <a:t>Agenda</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614E108-2258-4959-A182-798030A0C286}"/>
              </a:ext>
            </a:extLst>
          </p:cNvPr>
          <p:cNvSpPr/>
          <p:nvPr userDrawn="1"/>
        </p:nvSpPr>
        <p:spPr bwMode="auto">
          <a:xfrm>
            <a:off x="6395722" y="0"/>
            <a:ext cx="5796278"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22E07E8F-16B4-4F77-8278-6A843F1B9F57}"/>
              </a:ext>
            </a:extLst>
          </p:cNvPr>
          <p:cNvGrpSpPr/>
          <p:nvPr userDrawn="1"/>
        </p:nvGrpSpPr>
        <p:grpSpPr>
          <a:xfrm rot="16200000">
            <a:off x="7643952" y="2603639"/>
            <a:ext cx="5424211" cy="3084509"/>
            <a:chOff x="6395721" y="4420906"/>
            <a:chExt cx="3250001" cy="1848132"/>
          </a:xfrm>
        </p:grpSpPr>
        <p:sp>
          <p:nvSpPr>
            <p:cNvPr id="27" name="Rectangle: Top Corners Rounded 26">
              <a:extLst>
                <a:ext uri="{FF2B5EF4-FFF2-40B4-BE49-F238E27FC236}">
                  <a16:creationId xmlns:a16="http://schemas.microsoft.com/office/drawing/2014/main" id="{B26B5DC7-3928-4E30-95C7-101CC42758F9}"/>
                </a:ext>
              </a:extLst>
            </p:cNvPr>
            <p:cNvSpPr/>
            <p:nvPr userDrawn="1"/>
          </p:nvSpPr>
          <p:spPr bwMode="auto">
            <a:xfrm rot="5400000">
              <a:off x="6879140" y="3937487"/>
              <a:ext cx="501648" cy="1468485"/>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6F2E0A55-6A95-45A9-9988-FD4377975EAD}"/>
                </a:ext>
              </a:extLst>
            </p:cNvPr>
            <p:cNvSpPr/>
            <p:nvPr userDrawn="1"/>
          </p:nvSpPr>
          <p:spPr bwMode="auto">
            <a:xfrm>
              <a:off x="7407431" y="4471065"/>
              <a:ext cx="401326" cy="40132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8" name="Rectangle: Top Corners Rounded 27">
              <a:extLst>
                <a:ext uri="{FF2B5EF4-FFF2-40B4-BE49-F238E27FC236}">
                  <a16:creationId xmlns:a16="http://schemas.microsoft.com/office/drawing/2014/main" id="{EA3F14D9-33C3-411A-8D84-8E8E15E9381B}"/>
                </a:ext>
              </a:extLst>
            </p:cNvPr>
            <p:cNvSpPr/>
            <p:nvPr userDrawn="1"/>
          </p:nvSpPr>
          <p:spPr bwMode="auto">
            <a:xfrm rot="5400000">
              <a:off x="7246261" y="4243608"/>
              <a:ext cx="501648" cy="2202728"/>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9" name="Oval 28">
              <a:extLst>
                <a:ext uri="{FF2B5EF4-FFF2-40B4-BE49-F238E27FC236}">
                  <a16:creationId xmlns:a16="http://schemas.microsoft.com/office/drawing/2014/main" id="{4A285CB0-5ABD-4C59-98FE-F25F8026D321}"/>
                </a:ext>
              </a:extLst>
            </p:cNvPr>
            <p:cNvSpPr/>
            <p:nvPr userDrawn="1"/>
          </p:nvSpPr>
          <p:spPr bwMode="auto">
            <a:xfrm>
              <a:off x="8141673" y="5144307"/>
              <a:ext cx="401326" cy="401326"/>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0" name="Rectangle: Top Corners Rounded 29">
              <a:extLst>
                <a:ext uri="{FF2B5EF4-FFF2-40B4-BE49-F238E27FC236}">
                  <a16:creationId xmlns:a16="http://schemas.microsoft.com/office/drawing/2014/main" id="{6EC31BC0-C04D-4163-9ECB-371CBCE34ADB}"/>
                </a:ext>
              </a:extLst>
            </p:cNvPr>
            <p:cNvSpPr/>
            <p:nvPr userDrawn="1"/>
          </p:nvSpPr>
          <p:spPr bwMode="auto">
            <a:xfrm rot="5400000">
              <a:off x="7769898" y="4393213"/>
              <a:ext cx="501648" cy="3250001"/>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1" name="Oval 30">
              <a:extLst>
                <a:ext uri="{FF2B5EF4-FFF2-40B4-BE49-F238E27FC236}">
                  <a16:creationId xmlns:a16="http://schemas.microsoft.com/office/drawing/2014/main" id="{E691BBA6-17F1-4715-BBD9-9570E0AF6EBF}"/>
                </a:ext>
              </a:extLst>
            </p:cNvPr>
            <p:cNvSpPr/>
            <p:nvPr userDrawn="1"/>
          </p:nvSpPr>
          <p:spPr bwMode="auto">
            <a:xfrm>
              <a:off x="9188946" y="5817549"/>
              <a:ext cx="401326" cy="401326"/>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10852633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lvl1pPr>
              <a:defRPr>
                <a:solidFill>
                  <a:schemeClr val="bg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CCCF4131-8CCF-4171-B985-EAF865CC55EF}"/>
              </a:ext>
            </a:extLst>
          </p:cNvPr>
          <p:cNvGrpSpPr/>
          <p:nvPr userDrawn="1"/>
        </p:nvGrpSpPr>
        <p:grpSpPr>
          <a:xfrm>
            <a:off x="10798157" y="457199"/>
            <a:ext cx="1100156" cy="564349"/>
            <a:chOff x="9946913" y="171645"/>
            <a:chExt cx="1656824" cy="849904"/>
          </a:xfrm>
        </p:grpSpPr>
        <p:sp>
          <p:nvSpPr>
            <p:cNvPr id="6" name="Graphic 4">
              <a:extLst>
                <a:ext uri="{FF2B5EF4-FFF2-40B4-BE49-F238E27FC236}">
                  <a16:creationId xmlns:a16="http://schemas.microsoft.com/office/drawing/2014/main" id="{494D7464-294F-4164-ACF7-0EDEA0812105}"/>
                </a:ext>
              </a:extLst>
            </p:cNvPr>
            <p:cNvSpPr/>
            <p:nvPr/>
          </p:nvSpPr>
          <p:spPr>
            <a:xfrm>
              <a:off x="994691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773D37F-9426-48AF-9E30-19EA4A3E4F07}"/>
                </a:ext>
              </a:extLst>
            </p:cNvPr>
            <p:cNvSpPr/>
            <p:nvPr userDrawn="1"/>
          </p:nvSpPr>
          <p:spPr>
            <a:xfrm>
              <a:off x="10689786" y="171645"/>
              <a:ext cx="521445"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6D5F151-C3B9-4DC3-A552-E8B16BA82E44}"/>
                </a:ext>
              </a:extLst>
            </p:cNvPr>
            <p:cNvSpPr/>
            <p:nvPr userDrawn="1"/>
          </p:nvSpPr>
          <p:spPr>
            <a:xfrm>
              <a:off x="1108229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9216324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rehensiveness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4586D2A5-469B-42D5-B926-C4EE6716E87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3889296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F7A52431-DCFD-473D-980B-E667BAC2F19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1171728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icity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3" name="Graphic 2">
            <a:extLst>
              <a:ext uri="{FF2B5EF4-FFF2-40B4-BE49-F238E27FC236}">
                <a16:creationId xmlns:a16="http://schemas.microsoft.com/office/drawing/2014/main" id="{AAD66E76-E933-412A-9841-907EA784333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invGray">
          <a:xfrm>
            <a:off x="6731000" y="0"/>
            <a:ext cx="5461000" cy="6858000"/>
          </a:xfrm>
          <a:prstGeom prst="rect">
            <a:avLst/>
          </a:prstGeom>
        </p:spPr>
      </p:pic>
    </p:spTree>
    <p:extLst>
      <p:ext uri="{BB962C8B-B14F-4D97-AF65-F5344CB8AC3E}">
        <p14:creationId xmlns:p14="http://schemas.microsoft.com/office/powerpoint/2010/main" val="2152574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urity 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2240"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224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10" name="Graphic 9">
            <a:extLst>
              <a:ext uri="{FF2B5EF4-FFF2-40B4-BE49-F238E27FC236}">
                <a16:creationId xmlns:a16="http://schemas.microsoft.com/office/drawing/2014/main" id="{0D5D4CBA-07EB-4CCF-BEB7-6F3185DCC67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7207338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39836622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5384"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DD6A131B-0EEE-4C13-90D1-99AA5B3DC4E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84200" y="1201415"/>
            <a:ext cx="2062492" cy="1842493"/>
          </a:xfrm>
          <a:prstGeom prst="rect">
            <a:avLst/>
          </a:prstGeom>
        </p:spPr>
      </p:pic>
    </p:spTree>
    <p:extLst>
      <p:ext uri="{BB962C8B-B14F-4D97-AF65-F5344CB8AC3E}">
        <p14:creationId xmlns:p14="http://schemas.microsoft.com/office/powerpoint/2010/main" val="3809554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1586877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9" name="Graphic 18">
            <a:extLst>
              <a:ext uri="{FF2B5EF4-FFF2-40B4-BE49-F238E27FC236}">
                <a16:creationId xmlns:a16="http://schemas.microsoft.com/office/drawing/2014/main" id="{3FBDEDB6-A84F-40BC-B54B-238AED6B04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invGray">
          <a:xfrm>
            <a:off x="4393915" y="0"/>
            <a:ext cx="7798085" cy="6858000"/>
          </a:xfrm>
          <a:prstGeom prst="rect">
            <a:avLst/>
          </a:prstGeom>
        </p:spPr>
      </p:pic>
      <p:sp>
        <p:nvSpPr>
          <p:cNvPr id="25" name="Freeform: Shape 24">
            <a:extLst>
              <a:ext uri="{FF2B5EF4-FFF2-40B4-BE49-F238E27FC236}">
                <a16:creationId xmlns:a16="http://schemas.microsoft.com/office/drawing/2014/main" id="{72B44542-6FEA-4633-9FA4-2E7E2381276D}"/>
              </a:ext>
            </a:extLst>
          </p:cNvPr>
          <p:cNvSpPr/>
          <p:nvPr userDrawn="1"/>
        </p:nvSpPr>
        <p:spPr bwMode="auto">
          <a:xfrm rot="17674506">
            <a:off x="10794396" y="4611776"/>
            <a:ext cx="635802" cy="2665253"/>
          </a:xfrm>
          <a:custGeom>
            <a:avLst/>
            <a:gdLst>
              <a:gd name="connsiteX0" fmla="*/ 610820 w 635802"/>
              <a:gd name="connsiteY0" fmla="*/ 194160 h 2665253"/>
              <a:gd name="connsiteX1" fmla="*/ 635802 w 635802"/>
              <a:gd name="connsiteY1" fmla="*/ 317901 h 2665253"/>
              <a:gd name="connsiteX2" fmla="*/ 635802 w 635802"/>
              <a:gd name="connsiteY2" fmla="*/ 2374494 h 2665253"/>
              <a:gd name="connsiteX3" fmla="*/ 0 w 635802"/>
              <a:gd name="connsiteY3" fmla="*/ 2665253 h 2665253"/>
              <a:gd name="connsiteX4" fmla="*/ 0 w 635802"/>
              <a:gd name="connsiteY4" fmla="*/ 317901 h 2665253"/>
              <a:gd name="connsiteX5" fmla="*/ 317901 w 635802"/>
              <a:gd name="connsiteY5" fmla="*/ 0 h 2665253"/>
              <a:gd name="connsiteX6" fmla="*/ 610820 w 635802"/>
              <a:gd name="connsiteY6" fmla="*/ 194160 h 26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802" h="2665253">
                <a:moveTo>
                  <a:pt x="610820" y="194160"/>
                </a:moveTo>
                <a:cubicBezTo>
                  <a:pt x="626906" y="232193"/>
                  <a:pt x="635802" y="274008"/>
                  <a:pt x="635802" y="317901"/>
                </a:cubicBezTo>
                <a:lnTo>
                  <a:pt x="635802" y="2374494"/>
                </a:lnTo>
                <a:lnTo>
                  <a:pt x="0" y="2665253"/>
                </a:lnTo>
                <a:lnTo>
                  <a:pt x="0" y="317901"/>
                </a:lnTo>
                <a:cubicBezTo>
                  <a:pt x="-1" y="142329"/>
                  <a:pt x="142328" y="0"/>
                  <a:pt x="317901" y="0"/>
                </a:cubicBezTo>
                <a:cubicBezTo>
                  <a:pt x="449580" y="0"/>
                  <a:pt x="562559" y="80060"/>
                  <a:pt x="610820" y="19416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 name="Freeform: Shape 20">
            <a:extLst>
              <a:ext uri="{FF2B5EF4-FFF2-40B4-BE49-F238E27FC236}">
                <a16:creationId xmlns:a16="http://schemas.microsoft.com/office/drawing/2014/main" id="{F3335884-C023-4224-A943-917B878BC8D4}"/>
              </a:ext>
            </a:extLst>
          </p:cNvPr>
          <p:cNvSpPr/>
          <p:nvPr userDrawn="1"/>
        </p:nvSpPr>
        <p:spPr bwMode="auto">
          <a:xfrm>
            <a:off x="4410930" y="0"/>
            <a:ext cx="3165243" cy="1270495"/>
          </a:xfrm>
          <a:custGeom>
            <a:avLst/>
            <a:gdLst>
              <a:gd name="connsiteX0" fmla="*/ 0 w 3165243"/>
              <a:gd name="connsiteY0" fmla="*/ 0 h 1270495"/>
              <a:gd name="connsiteX1" fmla="*/ 1528791 w 3165243"/>
              <a:gd name="connsiteY1" fmla="*/ 0 h 1270495"/>
              <a:gd name="connsiteX2" fmla="*/ 2979476 w 3165243"/>
              <a:gd name="connsiteY2" fmla="*/ 663413 h 1270495"/>
              <a:gd name="connsiteX3" fmla="*/ 3136370 w 3165243"/>
              <a:gd name="connsiteY3" fmla="*/ 1084728 h 1270495"/>
              <a:gd name="connsiteX4" fmla="*/ 2715055 w 3165243"/>
              <a:gd name="connsiteY4" fmla="*/ 1241622 h 1270495"/>
              <a:gd name="connsiteX5" fmla="*/ 0 w 3165243"/>
              <a:gd name="connsiteY5" fmla="*/ 0 h 12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5243" h="1270495">
                <a:moveTo>
                  <a:pt x="0" y="0"/>
                </a:moveTo>
                <a:lnTo>
                  <a:pt x="1528791" y="0"/>
                </a:lnTo>
                <a:lnTo>
                  <a:pt x="2979476" y="663413"/>
                </a:lnTo>
                <a:cubicBezTo>
                  <a:pt x="3139144" y="736431"/>
                  <a:pt x="3209388" y="925060"/>
                  <a:pt x="3136370" y="1084728"/>
                </a:cubicBezTo>
                <a:cubicBezTo>
                  <a:pt x="3063352" y="1244396"/>
                  <a:pt x="2874723" y="1314640"/>
                  <a:pt x="2715055" y="1241622"/>
                </a:cubicBez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307056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mo slid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5722500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slide Dk 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954571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Demo slide Dk Green">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4071414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Title 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065884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ection Title blue">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730319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0985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ection Title DkBlue">
    <p:bg>
      <p:bgPr>
        <a:solidFill>
          <a:srgbClr val="243A5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428440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Section Title Dk Green">
    <p:bg>
      <p:bgPr>
        <a:solidFill>
          <a:srgbClr val="054B1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90519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dentity and Access Management_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6495574" cy="553998"/>
          </a:xfrm>
          <a:prstGeom prst="rect">
            <a:avLst/>
          </a:prstGeo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6495574"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a:stretch>
            <a:fillRect/>
          </a:stretch>
        </p:blipFill>
        <p:spPr>
          <a:xfrm>
            <a:off x="582044" y="585789"/>
            <a:ext cx="2308795" cy="294139"/>
          </a:xfrm>
          <a:prstGeom prst="rect">
            <a:avLst/>
          </a:prstGeom>
        </p:spPr>
      </p:pic>
      <p:pic>
        <p:nvPicPr>
          <p:cNvPr id="6" name="Graphic 5">
            <a:extLst>
              <a:ext uri="{FF2B5EF4-FFF2-40B4-BE49-F238E27FC236}">
                <a16:creationId xmlns:a16="http://schemas.microsoft.com/office/drawing/2014/main" id="{E8C58369-026C-4974-B869-BE8D4ADCB870}"/>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8"/>
          <a:stretch/>
        </p:blipFill>
        <p:spPr bwMode="invGray">
          <a:xfrm>
            <a:off x="7076792" y="0"/>
            <a:ext cx="5115208" cy="6858000"/>
          </a:xfrm>
          <a:prstGeom prst="rect">
            <a:avLst/>
          </a:prstGeom>
        </p:spPr>
      </p:pic>
    </p:spTree>
    <p:extLst>
      <p:ext uri="{BB962C8B-B14F-4D97-AF65-F5344CB8AC3E}">
        <p14:creationId xmlns:p14="http://schemas.microsoft.com/office/powerpoint/2010/main" val="656578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 Threat dete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1B2F99-8E84-6040-8D67-9859BF2580C4}"/>
              </a:ext>
            </a:extLst>
          </p:cNvPr>
          <p:cNvSpPr/>
          <p:nvPr userDrawn="1"/>
        </p:nvSpPr>
        <p:spPr bwMode="auto">
          <a:xfrm>
            <a:off x="5270500" y="0"/>
            <a:ext cx="69215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a:extLst>
              <a:ext uri="{FF2B5EF4-FFF2-40B4-BE49-F238E27FC236}">
                <a16:creationId xmlns:a16="http://schemas.microsoft.com/office/drawing/2014/main" id="{57AA630A-F1CE-3240-9874-C76F0B95FC3C}"/>
              </a:ext>
            </a:extLst>
          </p:cNvPr>
          <p:cNvPicPr>
            <a:picLocks noChangeAspect="1"/>
          </p:cNvPicPr>
          <p:nvPr userDrawn="1"/>
        </p:nvPicPr>
        <p:blipFill>
          <a:blip r:embed="rId2"/>
          <a:stretch>
            <a:fillRect/>
          </a:stretch>
        </p:blipFill>
        <p:spPr>
          <a:xfrm>
            <a:off x="6197533" y="1064712"/>
            <a:ext cx="5024048" cy="4379659"/>
          </a:xfrm>
          <a:prstGeom prst="rect">
            <a:avLst/>
          </a:prstGeom>
        </p:spPr>
      </p:pic>
    </p:spTree>
    <p:extLst>
      <p:ext uri="{BB962C8B-B14F-4D97-AF65-F5344CB8AC3E}">
        <p14:creationId xmlns:p14="http://schemas.microsoft.com/office/powerpoint/2010/main" val="394269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 Comprehensive secur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5634B7-7348-3D4C-884C-574DBB5ACD92}"/>
              </a:ext>
            </a:extLst>
          </p:cNvPr>
          <p:cNvSpPr/>
          <p:nvPr userDrawn="1"/>
        </p:nvSpPr>
        <p:spPr bwMode="auto">
          <a:xfrm>
            <a:off x="5270500" y="0"/>
            <a:ext cx="69215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44097A09-7943-5649-B860-0C242F6430E1}"/>
              </a:ext>
            </a:extLst>
          </p:cNvPr>
          <p:cNvPicPr>
            <a:picLocks noChangeAspect="1"/>
          </p:cNvPicPr>
          <p:nvPr userDrawn="1"/>
        </p:nvPicPr>
        <p:blipFill rotWithShape="1">
          <a:blip r:embed="rId2"/>
          <a:srcRect l="12404" r="9346"/>
          <a:stretch/>
        </p:blipFill>
        <p:spPr>
          <a:xfrm>
            <a:off x="5270501" y="1315232"/>
            <a:ext cx="6921500" cy="4238669"/>
          </a:xfrm>
          <a:prstGeom prst="rect">
            <a:avLst/>
          </a:prstGeom>
        </p:spPr>
      </p:pic>
    </p:spTree>
    <p:extLst>
      <p:ext uri="{BB962C8B-B14F-4D97-AF65-F5344CB8AC3E}">
        <p14:creationId xmlns:p14="http://schemas.microsoft.com/office/powerpoint/2010/main" val="1381004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 End-to-end security visibili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E5BB7F-3132-5D4C-AB53-07BD308F7C71}"/>
              </a:ext>
            </a:extLst>
          </p:cNvPr>
          <p:cNvSpPr/>
          <p:nvPr userDrawn="1"/>
        </p:nvSpPr>
        <p:spPr bwMode="auto">
          <a:xfrm>
            <a:off x="5270500" y="0"/>
            <a:ext cx="6921500" cy="6858000"/>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8" name="Picture 7">
            <a:extLst>
              <a:ext uri="{FF2B5EF4-FFF2-40B4-BE49-F238E27FC236}">
                <a16:creationId xmlns:a16="http://schemas.microsoft.com/office/drawing/2014/main" id="{1AC60BDD-CABB-8B4F-BFDB-1AAA8A20164C}"/>
              </a:ext>
            </a:extLst>
          </p:cNvPr>
          <p:cNvPicPr>
            <a:picLocks noChangeAspect="1"/>
          </p:cNvPicPr>
          <p:nvPr userDrawn="1"/>
        </p:nvPicPr>
        <p:blipFill rotWithShape="1">
          <a:blip r:embed="rId2"/>
          <a:srcRect l="8828" r="8209"/>
          <a:stretch/>
        </p:blipFill>
        <p:spPr>
          <a:xfrm>
            <a:off x="5270500" y="2322164"/>
            <a:ext cx="6921500" cy="2294285"/>
          </a:xfrm>
          <a:prstGeom prst="rect">
            <a:avLst/>
          </a:prstGeom>
        </p:spPr>
      </p:pic>
    </p:spTree>
    <p:extLst>
      <p:ext uri="{BB962C8B-B14F-4D97-AF65-F5344CB8AC3E}">
        <p14:creationId xmlns:p14="http://schemas.microsoft.com/office/powerpoint/2010/main" val="1328082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 Risk managem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46BD20-84B7-474B-8759-CD81E4655A25}"/>
              </a:ext>
            </a:extLst>
          </p:cNvPr>
          <p:cNvSpPr/>
          <p:nvPr userDrawn="1"/>
        </p:nvSpPr>
        <p:spPr bwMode="auto">
          <a:xfrm>
            <a:off x="5270500" y="0"/>
            <a:ext cx="6921500" cy="68580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10" name="Picture 9">
            <a:extLst>
              <a:ext uri="{FF2B5EF4-FFF2-40B4-BE49-F238E27FC236}">
                <a16:creationId xmlns:a16="http://schemas.microsoft.com/office/drawing/2014/main" id="{B1DAC3B3-181F-5149-B531-D73282A25D15}"/>
              </a:ext>
            </a:extLst>
          </p:cNvPr>
          <p:cNvPicPr>
            <a:picLocks noChangeAspect="1"/>
          </p:cNvPicPr>
          <p:nvPr userDrawn="1"/>
        </p:nvPicPr>
        <p:blipFill rotWithShape="1">
          <a:blip r:embed="rId2"/>
          <a:srcRect l="7666" t="4539" r="7270" b="6936"/>
          <a:stretch/>
        </p:blipFill>
        <p:spPr>
          <a:xfrm>
            <a:off x="5270499" y="-1"/>
            <a:ext cx="6921501" cy="6858001"/>
          </a:xfrm>
          <a:prstGeom prst="rect">
            <a:avLst/>
          </a:prstGeom>
        </p:spPr>
      </p:pic>
    </p:spTree>
    <p:extLst>
      <p:ext uri="{BB962C8B-B14F-4D97-AF65-F5344CB8AC3E}">
        <p14:creationId xmlns:p14="http://schemas.microsoft.com/office/powerpoint/2010/main" val="2546842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 Secure identi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C11EAE-3A22-E84A-8BC8-11A0D824AB2E}"/>
              </a:ext>
            </a:extLst>
          </p:cNvPr>
          <p:cNvSpPr/>
          <p:nvPr userDrawn="1"/>
        </p:nvSpPr>
        <p:spPr bwMode="auto">
          <a:xfrm>
            <a:off x="5270500" y="0"/>
            <a:ext cx="6921500" cy="6858000"/>
          </a:xfrm>
          <a:prstGeom prst="rect">
            <a:avLst/>
          </a:prstGeom>
          <a:solidFill>
            <a:srgbClr val="243A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3" name="Picture 2">
            <a:extLst>
              <a:ext uri="{FF2B5EF4-FFF2-40B4-BE49-F238E27FC236}">
                <a16:creationId xmlns:a16="http://schemas.microsoft.com/office/drawing/2014/main" id="{F1130DED-49F2-7F4A-A1D8-D5BEF2F4F110}"/>
              </a:ext>
            </a:extLst>
          </p:cNvPr>
          <p:cNvPicPr>
            <a:picLocks noChangeAspect="1"/>
          </p:cNvPicPr>
          <p:nvPr userDrawn="1"/>
        </p:nvPicPr>
        <p:blipFill>
          <a:blip r:embed="rId2"/>
          <a:stretch>
            <a:fillRect/>
          </a:stretch>
        </p:blipFill>
        <p:spPr>
          <a:xfrm>
            <a:off x="5692066" y="901699"/>
            <a:ext cx="6245934" cy="4735013"/>
          </a:xfrm>
          <a:prstGeom prst="rect">
            <a:avLst/>
          </a:prstGeom>
        </p:spPr>
      </p:pic>
    </p:spTree>
    <p:extLst>
      <p:ext uri="{BB962C8B-B14F-4D97-AF65-F5344CB8AC3E}">
        <p14:creationId xmlns:p14="http://schemas.microsoft.com/office/powerpoint/2010/main" val="2150591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 Risk mitig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0D265D-AA9F-1B4D-9271-7954CC4C5428}"/>
              </a:ext>
            </a:extLst>
          </p:cNvPr>
          <p:cNvSpPr/>
          <p:nvPr userDrawn="1"/>
        </p:nvSpPr>
        <p:spPr bwMode="auto">
          <a:xfrm>
            <a:off x="5270500" y="0"/>
            <a:ext cx="6921500" cy="6858000"/>
          </a:xfrm>
          <a:prstGeom prst="rect">
            <a:avLst/>
          </a:prstGeom>
          <a:solidFill>
            <a:srgbClr val="054B1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7" name="Graphic 6">
            <a:extLst>
              <a:ext uri="{FF2B5EF4-FFF2-40B4-BE49-F238E27FC236}">
                <a16:creationId xmlns:a16="http://schemas.microsoft.com/office/drawing/2014/main" id="{B55BBCEC-22DB-8F44-AC0C-CED390E2A8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invGray">
          <a:xfrm>
            <a:off x="7404100" y="0"/>
            <a:ext cx="4787900" cy="6858000"/>
          </a:xfrm>
          <a:prstGeom prst="rect">
            <a:avLst/>
          </a:prstGeom>
        </p:spPr>
      </p:pic>
    </p:spTree>
    <p:extLst>
      <p:ext uri="{BB962C8B-B14F-4D97-AF65-F5344CB8AC3E}">
        <p14:creationId xmlns:p14="http://schemas.microsoft.com/office/powerpoint/2010/main" val="2237877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Tree>
    <p:extLst>
      <p:ext uri="{BB962C8B-B14F-4D97-AF65-F5344CB8AC3E}">
        <p14:creationId xmlns:p14="http://schemas.microsoft.com/office/powerpoint/2010/main" val="23828141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ank you phot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5" y="3035808"/>
            <a:ext cx="3948683"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
        <p:nvSpPr>
          <p:cNvPr id="3" name="Picture Placeholder" descr="This photo is a 'placeholder' only. Drag or drop your photo here, or click and tap the center to insert a photo.">
            <a:extLst>
              <a:ext uri="{FF2B5EF4-FFF2-40B4-BE49-F238E27FC236}">
                <a16:creationId xmlns:a16="http://schemas.microsoft.com/office/drawing/2014/main" id="{DC1D8EF4-A5A1-4D2B-9918-9B027853453F}"/>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1740142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Title square photo placehold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861522-4B83-496F-B783-60079A7F201B}"/>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3" name="Picture 12">
            <a:extLst>
              <a:ext uri="{FF2B5EF4-FFF2-40B4-BE49-F238E27FC236}">
                <a16:creationId xmlns:a16="http://schemas.microsoft.com/office/drawing/2014/main" id="{ED2EF16D-D401-4DD1-BD2B-1417889AD2A5}"/>
              </a:ext>
            </a:extLst>
          </p:cNvPr>
          <p:cNvPicPr>
            <a:picLocks noChangeAspect="1"/>
          </p:cNvPicPr>
          <p:nvPr userDrawn="1"/>
        </p:nvPicPr>
        <p:blipFill>
          <a:blip r:embed="rId2"/>
          <a:stretch>
            <a:fillRect/>
          </a:stretch>
        </p:blipFill>
        <p:spPr>
          <a:xfrm>
            <a:off x="582043" y="585788"/>
            <a:ext cx="2308795" cy="294139"/>
          </a:xfrm>
          <a:prstGeom prst="rect">
            <a:avLst/>
          </a:prstGeom>
        </p:spPr>
      </p:pic>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1F9ED9A-FBBB-45FF-A5CF-ED4786662DCE}"/>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539202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2DB3C5CC-AE72-496D-8E0F-9DEC4A52D5F7}"/>
              </a:ext>
            </a:extLst>
          </p:cNvPr>
          <p:cNvPicPr>
            <a:picLocks noChangeAspect="1"/>
          </p:cNvPicPr>
          <p:nvPr userDrawn="1"/>
        </p:nvPicPr>
        <p:blipFill>
          <a:blip r:embed="rId2"/>
          <a:stretch>
            <a:fillRect/>
          </a:stretch>
        </p:blipFill>
        <p:spPr>
          <a:xfrm>
            <a:off x="582043" y="585788"/>
            <a:ext cx="2308795" cy="294139"/>
          </a:xfrm>
          <a:prstGeom prst="rect">
            <a:avLst/>
          </a:prstGeom>
        </p:spPr>
      </p:pic>
    </p:spTree>
    <p:extLst>
      <p:ext uri="{BB962C8B-B14F-4D97-AF65-F5344CB8AC3E}">
        <p14:creationId xmlns:p14="http://schemas.microsoft.com/office/powerpoint/2010/main" val="9250691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quare photo placehol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8" name="Group 7">
            <a:extLst>
              <a:ext uri="{FF2B5EF4-FFF2-40B4-BE49-F238E27FC236}">
                <a16:creationId xmlns:a16="http://schemas.microsoft.com/office/drawing/2014/main" id="{64913CEA-C43B-4E3B-AE2A-5F44288BCBBB}"/>
              </a:ext>
            </a:extLst>
          </p:cNvPr>
          <p:cNvGrpSpPr/>
          <p:nvPr userDrawn="1"/>
        </p:nvGrpSpPr>
        <p:grpSpPr bwMode="black">
          <a:xfrm>
            <a:off x="582043" y="585788"/>
            <a:ext cx="2308795" cy="294139"/>
            <a:chOff x="582043" y="585788"/>
            <a:chExt cx="2308795" cy="294139"/>
          </a:xfrm>
        </p:grpSpPr>
        <p:pic>
          <p:nvPicPr>
            <p:cNvPr id="9" name="Picture 8">
              <a:extLst>
                <a:ext uri="{FF2B5EF4-FFF2-40B4-BE49-F238E27FC236}">
                  <a16:creationId xmlns:a16="http://schemas.microsoft.com/office/drawing/2014/main" id="{323B6B2C-935A-48E1-9234-20A9CF488160}"/>
                </a:ext>
              </a:extLst>
            </p:cNvPr>
            <p:cNvPicPr>
              <a:picLocks noChangeAspect="1"/>
            </p:cNvPicPr>
            <p:nvPr userDrawn="1"/>
          </p:nvPicPr>
          <p:blipFill rotWithShape="1">
            <a:blip r:embed="rId2">
              <a:lum bright="100000"/>
            </a:blip>
            <a:srcRect r="85089"/>
            <a:stretch/>
          </p:blipFill>
          <p:spPr bwMode="black">
            <a:xfrm>
              <a:off x="582043" y="585788"/>
              <a:ext cx="344263" cy="294139"/>
            </a:xfrm>
            <a:prstGeom prst="rect">
              <a:avLst/>
            </a:prstGeom>
          </p:spPr>
        </p:pic>
        <p:pic>
          <p:nvPicPr>
            <p:cNvPr id="10" name="Picture 9">
              <a:extLst>
                <a:ext uri="{FF2B5EF4-FFF2-40B4-BE49-F238E27FC236}">
                  <a16:creationId xmlns:a16="http://schemas.microsoft.com/office/drawing/2014/main" id="{BB5C68CB-B9DE-4230-A702-903A205A042A}"/>
                </a:ext>
              </a:extLst>
            </p:cNvPr>
            <p:cNvPicPr>
              <a:picLocks noChangeAspect="1"/>
            </p:cNvPicPr>
            <p:nvPr userDrawn="1"/>
          </p:nvPicPr>
          <p:blipFill rotWithShape="1">
            <a:blip r:embed="rId2">
              <a:lum bright="100000"/>
            </a:blip>
            <a:srcRect l="14911"/>
            <a:stretch/>
          </p:blipFill>
          <p:spPr bwMode="black">
            <a:xfrm>
              <a:off x="926306" y="585788"/>
              <a:ext cx="1964532" cy="294139"/>
            </a:xfrm>
            <a:prstGeom prst="rect">
              <a:avLst/>
            </a:prstGeom>
          </p:spPr>
        </p:pic>
      </p:grpSp>
      <p:sp>
        <p:nvSpPr>
          <p:cNvPr id="11" name="Rectangle 10">
            <a:extLst>
              <a:ext uri="{FF2B5EF4-FFF2-40B4-BE49-F238E27FC236}">
                <a16:creationId xmlns:a16="http://schemas.microsoft.com/office/drawing/2014/main" id="{7F05E9DA-E8D1-4172-820D-CEE3065C0EFC}"/>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2A3946FB-3CEF-4A23-BE32-5CA90CBB4988}"/>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21368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83"/>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5189" r:id="rId1"/>
    <p:sldLayoutId id="2147485218" r:id="rId2"/>
    <p:sldLayoutId id="2147485220" r:id="rId3"/>
    <p:sldLayoutId id="2147485219" r:id="rId4"/>
    <p:sldLayoutId id="2147485216" r:id="rId5"/>
    <p:sldLayoutId id="2147485215" r:id="rId6"/>
    <p:sldLayoutId id="2147485217" r:id="rId7"/>
    <p:sldLayoutId id="2147485190" r:id="rId8"/>
    <p:sldLayoutId id="2147485197" r:id="rId9"/>
    <p:sldLayoutId id="2147485195" r:id="rId10"/>
    <p:sldLayoutId id="2147485196" r:id="rId11"/>
    <p:sldLayoutId id="2147485221" r:id="rId12"/>
    <p:sldLayoutId id="2147485222" r:id="rId13"/>
    <p:sldLayoutId id="2147484610" r:id="rId14"/>
    <p:sldLayoutId id="2147485203" r:id="rId15"/>
    <p:sldLayoutId id="2147485202" r:id="rId16"/>
    <p:sldLayoutId id="2147484710" r:id="rId17"/>
    <p:sldLayoutId id="2147484240" r:id="rId18"/>
    <p:sldLayoutId id="2147484910" r:id="rId19"/>
    <p:sldLayoutId id="2147484911" r:id="rId20"/>
    <p:sldLayoutId id="2147485050" r:id="rId21"/>
    <p:sldLayoutId id="2147485165" r:id="rId22"/>
    <p:sldLayoutId id="2147484941" r:id="rId23"/>
    <p:sldLayoutId id="2147484942" r:id="rId24"/>
    <p:sldLayoutId id="2147485162" r:id="rId25"/>
    <p:sldLayoutId id="2147484639" r:id="rId26"/>
    <p:sldLayoutId id="2147484943" r:id="rId27"/>
    <p:sldLayoutId id="2147484603" r:id="rId28"/>
    <p:sldLayoutId id="2147484833" r:id="rId29"/>
    <p:sldLayoutId id="2147484834" r:id="rId30"/>
    <p:sldLayoutId id="2147484835" r:id="rId31"/>
    <p:sldLayoutId id="2147484922" r:id="rId32"/>
    <p:sldLayoutId id="2147484923" r:id="rId33"/>
    <p:sldLayoutId id="2147484924" r:id="rId34"/>
    <p:sldLayoutId id="2147484839" r:id="rId35"/>
    <p:sldLayoutId id="2147484840" r:id="rId36"/>
    <p:sldLayoutId id="2147484841" r:id="rId37"/>
    <p:sldLayoutId id="2147484842" r:id="rId38"/>
    <p:sldLayoutId id="2147484843" r:id="rId39"/>
    <p:sldLayoutId id="2147484938" r:id="rId40"/>
    <p:sldLayoutId id="2147484939" r:id="rId41"/>
    <p:sldLayoutId id="2147484940" r:id="rId42"/>
    <p:sldLayoutId id="2147485161" r:id="rId43"/>
    <p:sldLayoutId id="2147485152" r:id="rId44"/>
    <p:sldLayoutId id="2147485153" r:id="rId45"/>
    <p:sldLayoutId id="2147485154" r:id="rId46"/>
    <p:sldLayoutId id="2147484944" r:id="rId47"/>
    <p:sldLayoutId id="2147484945" r:id="rId48"/>
    <p:sldLayoutId id="2147485137" r:id="rId49"/>
    <p:sldLayoutId id="2147485138" r:id="rId50"/>
    <p:sldLayoutId id="2147485139" r:id="rId51"/>
    <p:sldLayoutId id="2147485140" r:id="rId52"/>
    <p:sldLayoutId id="2147485141" r:id="rId53"/>
    <p:sldLayoutId id="2147485142" r:id="rId54"/>
    <p:sldLayoutId id="2147485212" r:id="rId55"/>
    <p:sldLayoutId id="2147485213" r:id="rId56"/>
    <p:sldLayoutId id="2147485214" r:id="rId57"/>
    <p:sldLayoutId id="2147484249" r:id="rId58"/>
    <p:sldLayoutId id="2147484640" r:id="rId59"/>
    <p:sldLayoutId id="2147485198" r:id="rId60"/>
    <p:sldLayoutId id="2147485227" r:id="rId61"/>
    <p:sldLayoutId id="2147485228" r:id="rId62"/>
    <p:sldLayoutId id="2147484584" r:id="rId63"/>
    <p:sldLayoutId id="2147485225" r:id="rId64"/>
    <p:sldLayoutId id="2147485226" r:id="rId65"/>
    <p:sldLayoutId id="2147485199" r:id="rId66"/>
    <p:sldLayoutId id="2147484583" r:id="rId67"/>
    <p:sldLayoutId id="2147485223" r:id="rId68"/>
    <p:sldLayoutId id="2147485224" r:id="rId69"/>
    <p:sldLayoutId id="2147485206" r:id="rId70"/>
    <p:sldLayoutId id="2147485207" r:id="rId71"/>
    <p:sldLayoutId id="2147485208" r:id="rId72"/>
    <p:sldLayoutId id="2147485209" r:id="rId73"/>
    <p:sldLayoutId id="2147485210" r:id="rId74"/>
    <p:sldLayoutId id="2147485211" r:id="rId75"/>
    <p:sldLayoutId id="2147484671" r:id="rId76"/>
    <p:sldLayoutId id="2147484673" r:id="rId77"/>
    <p:sldLayoutId id="2147485204" r:id="rId78"/>
    <p:sldLayoutId id="2147485205" r:id="rId79"/>
    <p:sldLayoutId id="2147484299" r:id="rId80"/>
    <p:sldLayoutId id="2147484263" r:id="rId8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abran@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57.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hyperlink" Target="https://www.globaldrome.org/what-is-external-attack-surface-managemen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8.xml"/><Relationship Id="rId1" Type="http://schemas.openxmlformats.org/officeDocument/2006/relationships/slideLayout" Target="../slideLayouts/slideLayout18.xml"/><Relationship Id="rId5" Type="http://schemas.openxmlformats.org/officeDocument/2006/relationships/image" Target="../media/image75.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2AFCC8-72E4-4A1C-ADAC-E3FE5CE21E60}"/>
              </a:ext>
            </a:extLst>
          </p:cNvPr>
          <p:cNvSpPr>
            <a:spLocks noGrp="1"/>
          </p:cNvSpPr>
          <p:nvPr>
            <p:ph type="body" sz="quarter" idx="12"/>
          </p:nvPr>
        </p:nvSpPr>
        <p:spPr>
          <a:xfrm>
            <a:off x="588263" y="5562600"/>
            <a:ext cx="6492240" cy="677108"/>
          </a:xfrm>
        </p:spPr>
        <p:txBody>
          <a:bodyPr/>
          <a:lstStyle/>
          <a:p>
            <a:r>
              <a:rPr lang="en-US" dirty="0"/>
              <a:t>David Branscome</a:t>
            </a:r>
          </a:p>
          <a:p>
            <a:r>
              <a:rPr lang="en-US" dirty="0">
                <a:hlinkClick r:id="rId3"/>
              </a:rPr>
              <a:t>dabran@microsoft.com</a:t>
            </a:r>
            <a:r>
              <a:rPr lang="en-US" dirty="0"/>
              <a:t> </a:t>
            </a:r>
          </a:p>
        </p:txBody>
      </p:sp>
      <p:sp>
        <p:nvSpPr>
          <p:cNvPr id="4" name="Title 3">
            <a:extLst>
              <a:ext uri="{FF2B5EF4-FFF2-40B4-BE49-F238E27FC236}">
                <a16:creationId xmlns:a16="http://schemas.microsoft.com/office/drawing/2014/main" id="{42FB6E6F-AB95-7306-CD84-25E47BF83F99}"/>
              </a:ext>
            </a:extLst>
          </p:cNvPr>
          <p:cNvSpPr txBox="1">
            <a:spLocks/>
          </p:cNvSpPr>
          <p:nvPr/>
        </p:nvSpPr>
        <p:spPr>
          <a:xfrm>
            <a:off x="512063" y="2721113"/>
            <a:ext cx="5583937" cy="1538883"/>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sz="2800" dirty="0">
                <a:effectLst/>
                <a:ea typeface="Calibri" panose="020F0502020204030204" pitchFamily="34" charset="0"/>
                <a:cs typeface="Times New Roman" panose="02020603050405020304" pitchFamily="18" charset="0"/>
              </a:rPr>
              <a:t>Secure Your Cloud with Confidence </a:t>
            </a:r>
          </a:p>
          <a:p>
            <a:r>
              <a:rPr lang="en-US" dirty="0"/>
              <a:t>Defend against Threats with Microsoft Sentinel</a:t>
            </a:r>
          </a:p>
        </p:txBody>
      </p:sp>
    </p:spTree>
    <p:extLst>
      <p:ext uri="{BB962C8B-B14F-4D97-AF65-F5344CB8AC3E}">
        <p14:creationId xmlns:p14="http://schemas.microsoft.com/office/powerpoint/2010/main" val="26009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48CD-D22D-90DB-0B03-2482C18566E9}"/>
              </a:ext>
            </a:extLst>
          </p:cNvPr>
          <p:cNvSpPr>
            <a:spLocks noGrp="1"/>
          </p:cNvSpPr>
          <p:nvPr>
            <p:ph type="title"/>
          </p:nvPr>
        </p:nvSpPr>
        <p:spPr/>
        <p:txBody>
          <a:bodyPr/>
          <a:lstStyle/>
          <a:p>
            <a:r>
              <a:rPr lang="en-US" dirty="0"/>
              <a:t>Default workspace directory structure</a:t>
            </a:r>
          </a:p>
        </p:txBody>
      </p:sp>
      <p:sp>
        <p:nvSpPr>
          <p:cNvPr id="3" name="Text Placeholder 2">
            <a:extLst>
              <a:ext uri="{FF2B5EF4-FFF2-40B4-BE49-F238E27FC236}">
                <a16:creationId xmlns:a16="http://schemas.microsoft.com/office/drawing/2014/main" id="{4DD7B24E-F678-7741-D768-0817E45EB7A7}"/>
              </a:ext>
            </a:extLst>
          </p:cNvPr>
          <p:cNvSpPr>
            <a:spLocks noGrp="1"/>
          </p:cNvSpPr>
          <p:nvPr>
            <p:ph type="body" sz="quarter" idx="10"/>
          </p:nvPr>
        </p:nvSpPr>
        <p:spPr>
          <a:xfrm>
            <a:off x="6644541" y="2190414"/>
            <a:ext cx="5398319" cy="3188565"/>
          </a:xfrm>
        </p:spPr>
        <p:txBody>
          <a:bodyPr/>
          <a:lstStyle/>
          <a:p>
            <a:pPr marL="457200" indent="-457200">
              <a:buFont typeface="Wingdings" panose="05000000000000000000" pitchFamily="2" charset="2"/>
              <a:buChar char="§"/>
            </a:pPr>
            <a:r>
              <a:rPr lang="en-US" dirty="0"/>
              <a:t>The working directory for my Azure ML workspace looks like this by default.</a:t>
            </a:r>
          </a:p>
          <a:p>
            <a:endParaRPr lang="en-US" dirty="0"/>
          </a:p>
          <a:p>
            <a:pPr marL="342900" indent="-342900">
              <a:buFont typeface="Wingdings" panose="05000000000000000000" pitchFamily="2" charset="2"/>
              <a:buChar char="§"/>
            </a:pPr>
            <a:r>
              <a:rPr lang="en-US" dirty="0"/>
              <a:t>This will be important when we want to add more Notebooks to our Sentinel instance</a:t>
            </a:r>
          </a:p>
        </p:txBody>
      </p:sp>
      <p:pic>
        <p:nvPicPr>
          <p:cNvPr id="7" name="Picture 6">
            <a:extLst>
              <a:ext uri="{FF2B5EF4-FFF2-40B4-BE49-F238E27FC236}">
                <a16:creationId xmlns:a16="http://schemas.microsoft.com/office/drawing/2014/main" id="{42151B19-3B6B-372B-21DA-E8FA34615018}"/>
              </a:ext>
            </a:extLst>
          </p:cNvPr>
          <p:cNvPicPr>
            <a:picLocks noChangeAspect="1"/>
          </p:cNvPicPr>
          <p:nvPr/>
        </p:nvPicPr>
        <p:blipFill>
          <a:blip r:embed="rId3"/>
          <a:stretch>
            <a:fillRect/>
          </a:stretch>
        </p:blipFill>
        <p:spPr>
          <a:xfrm>
            <a:off x="588262" y="1268457"/>
            <a:ext cx="5618573" cy="53368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264257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a:xfrm>
            <a:off x="588263" y="457200"/>
            <a:ext cx="11018520" cy="492443"/>
          </a:xfrm>
        </p:spPr>
        <p:txBody>
          <a:bodyPr/>
          <a:lstStyle/>
          <a:p>
            <a:r>
              <a:rPr lang="en-US" sz="3200" dirty="0">
                <a:solidFill>
                  <a:srgbClr val="161616"/>
                </a:solidFill>
                <a:latin typeface="Segoe UI Semibold" panose="020B0702040204020203" pitchFamily="34" charset="0"/>
                <a:cs typeface="Segoe UI Semibold" panose="020B0702040204020203" pitchFamily="34" charset="0"/>
              </a:rPr>
              <a:t>Getting New Sentinel Notebooks</a:t>
            </a:r>
            <a:endParaRPr lang="en-US" sz="3200"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8263" y="1619274"/>
            <a:ext cx="4566364" cy="3250121"/>
          </a:xfrm>
        </p:spPr>
        <p:txBody>
          <a:bodyPr/>
          <a:lstStyle/>
          <a:p>
            <a:pPr marL="342900" indent="-342900">
              <a:buFont typeface="Wingdings" panose="05000000000000000000" pitchFamily="2" charset="2"/>
              <a:buChar char="§"/>
            </a:pPr>
            <a:r>
              <a:rPr lang="en-US" sz="2400" dirty="0"/>
              <a:t>Sentinel Product Group creates new Notebooks and stores them on their GitHub repo</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They are not all integrated into your Sentinel instance.</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b="1" dirty="0"/>
              <a:t>How do you get them over?</a:t>
            </a:r>
          </a:p>
        </p:txBody>
      </p:sp>
      <p:pic>
        <p:nvPicPr>
          <p:cNvPr id="6" name="Picture 5">
            <a:extLst>
              <a:ext uri="{FF2B5EF4-FFF2-40B4-BE49-F238E27FC236}">
                <a16:creationId xmlns:a16="http://schemas.microsoft.com/office/drawing/2014/main" id="{680822B7-2607-4842-51D1-D10DFA105FD0}"/>
              </a:ext>
            </a:extLst>
          </p:cNvPr>
          <p:cNvPicPr>
            <a:picLocks noChangeAspect="1"/>
          </p:cNvPicPr>
          <p:nvPr/>
        </p:nvPicPr>
        <p:blipFill>
          <a:blip r:embed="rId3"/>
          <a:stretch>
            <a:fillRect/>
          </a:stretch>
        </p:blipFill>
        <p:spPr>
          <a:xfrm>
            <a:off x="5398214" y="1215001"/>
            <a:ext cx="6793785" cy="4427998"/>
          </a:xfrm>
          <a:prstGeom prst="rect">
            <a:avLst/>
          </a:prstGeom>
        </p:spPr>
      </p:pic>
    </p:spTree>
    <p:extLst>
      <p:ext uri="{BB962C8B-B14F-4D97-AF65-F5344CB8AC3E}">
        <p14:creationId xmlns:p14="http://schemas.microsoft.com/office/powerpoint/2010/main" val="15797940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a:xfrm>
            <a:off x="588263" y="457200"/>
            <a:ext cx="11018520" cy="492443"/>
          </a:xfrm>
        </p:spPr>
        <p:txBody>
          <a:bodyPr/>
          <a:lstStyle/>
          <a:p>
            <a:r>
              <a:rPr lang="en-US" sz="3200" dirty="0">
                <a:solidFill>
                  <a:srgbClr val="161616"/>
                </a:solidFill>
                <a:latin typeface="Segoe UI Semibold" panose="020B0702040204020203" pitchFamily="34" charset="0"/>
                <a:cs typeface="Segoe UI Semibold" panose="020B0702040204020203" pitchFamily="34" charset="0"/>
              </a:rPr>
              <a:t>Download Notebooks to your Sentinel environment</a:t>
            </a:r>
            <a:endParaRPr lang="en-US" sz="3200"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8263" y="1266111"/>
            <a:ext cx="11018520" cy="1920526"/>
          </a:xfrm>
        </p:spPr>
        <p:txBody>
          <a:bodyPr/>
          <a:lstStyle/>
          <a:p>
            <a:pPr marL="342900" indent="-342900">
              <a:buFont typeface="Wingdings" panose="05000000000000000000" pitchFamily="2" charset="2"/>
              <a:buChar char="§"/>
            </a:pPr>
            <a:r>
              <a:rPr lang="en-US" sz="2400" dirty="0"/>
              <a:t>You can download all the Microsoft Sentinel team’s Jupyter Notebooks and add them to the Notebooks collection in your Sentinel instance</a:t>
            </a:r>
          </a:p>
          <a:p>
            <a:pPr marL="342900" indent="-342900">
              <a:buFont typeface="Wingdings" panose="05000000000000000000" pitchFamily="2" charset="2"/>
              <a:buChar char="§"/>
            </a:pPr>
            <a:r>
              <a:rPr lang="en-US" sz="2400" dirty="0"/>
              <a:t>Open </a:t>
            </a:r>
            <a:r>
              <a:rPr lang="en-US" sz="2400" i="1" dirty="0"/>
              <a:t>any </a:t>
            </a:r>
            <a:r>
              <a:rPr lang="en-US" sz="2400" dirty="0"/>
              <a:t>Notebook, click on “</a:t>
            </a:r>
            <a:r>
              <a:rPr lang="en-US" sz="2400" b="1" dirty="0"/>
              <a:t>+ Code</a:t>
            </a:r>
            <a:r>
              <a:rPr lang="en-US" sz="2400" dirty="0"/>
              <a:t>” to create a new cell, and run the code shown below. It will download all the Microsoft Sentinel Notebooks from the Sentinel GitHub repository to your ML workspace.</a:t>
            </a:r>
          </a:p>
        </p:txBody>
      </p:sp>
      <p:pic>
        <p:nvPicPr>
          <p:cNvPr id="5" name="Picture 4">
            <a:extLst>
              <a:ext uri="{FF2B5EF4-FFF2-40B4-BE49-F238E27FC236}">
                <a16:creationId xmlns:a16="http://schemas.microsoft.com/office/drawing/2014/main" id="{52B6FDD6-8A8C-6100-1269-C29A655EE318}"/>
              </a:ext>
            </a:extLst>
          </p:cNvPr>
          <p:cNvPicPr>
            <a:picLocks noChangeAspect="1"/>
          </p:cNvPicPr>
          <p:nvPr/>
        </p:nvPicPr>
        <p:blipFill>
          <a:blip r:embed="rId3"/>
          <a:stretch>
            <a:fillRect/>
          </a:stretch>
        </p:blipFill>
        <p:spPr>
          <a:xfrm>
            <a:off x="1120519" y="3429000"/>
            <a:ext cx="9950961" cy="32450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595880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a:xfrm>
            <a:off x="588263" y="457200"/>
            <a:ext cx="11018520" cy="492443"/>
          </a:xfrm>
        </p:spPr>
        <p:txBody>
          <a:bodyPr/>
          <a:lstStyle/>
          <a:p>
            <a:r>
              <a:rPr lang="en-US" sz="3200" dirty="0">
                <a:solidFill>
                  <a:srgbClr val="161616"/>
                </a:solidFill>
                <a:latin typeface="Segoe UI Semibold" panose="020B0702040204020203" pitchFamily="34" charset="0"/>
                <a:cs typeface="Segoe UI Semibold" panose="020B0702040204020203" pitchFamily="34" charset="0"/>
              </a:rPr>
              <a:t>Copy GitHub contents to your ML working directory</a:t>
            </a:r>
            <a:endParaRPr lang="en-US" sz="3200"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8263" y="1705402"/>
            <a:ext cx="4796537" cy="3914918"/>
          </a:xfrm>
        </p:spPr>
        <p:txBody>
          <a:bodyPr/>
          <a:lstStyle/>
          <a:p>
            <a:pPr marL="342900" indent="-342900">
              <a:buFont typeface="Wingdings" panose="05000000000000000000" pitchFamily="2" charset="2"/>
              <a:buChar char="§"/>
            </a:pPr>
            <a:r>
              <a:rPr lang="en-US" sz="2400" dirty="0"/>
              <a:t>The notebooks that you downloaded get stored in the </a:t>
            </a:r>
            <a:r>
              <a:rPr lang="en-US" sz="2400" b="1" dirty="0"/>
              <a:t>azure-sentinel-</a:t>
            </a:r>
            <a:r>
              <a:rPr lang="en-US" sz="2400" b="1" dirty="0" err="1"/>
              <a:t>nb</a:t>
            </a:r>
            <a:r>
              <a:rPr lang="en-US" sz="2400" dirty="0"/>
              <a:t> directory of the user folder in your Azure ML workspace</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You now need to copy the new notebooks out of the </a:t>
            </a:r>
            <a:r>
              <a:rPr lang="en-US" sz="2400" b="1" dirty="0"/>
              <a:t>azure-sentinel-</a:t>
            </a:r>
            <a:r>
              <a:rPr lang="en-US" sz="2400" b="1" dirty="0" err="1"/>
              <a:t>nb</a:t>
            </a:r>
            <a:r>
              <a:rPr lang="en-US" sz="2400" dirty="0"/>
              <a:t> workspace, since these are not yet visible in Sentinel.</a:t>
            </a:r>
          </a:p>
          <a:p>
            <a:pPr marL="342900" indent="-342900">
              <a:buFont typeface="Wingdings" panose="05000000000000000000" pitchFamily="2" charset="2"/>
              <a:buChar char="§"/>
            </a:pPr>
            <a:endParaRPr lang="en-US" sz="2400" dirty="0"/>
          </a:p>
        </p:txBody>
      </p:sp>
      <p:pic>
        <p:nvPicPr>
          <p:cNvPr id="8" name="Picture 7">
            <a:extLst>
              <a:ext uri="{FF2B5EF4-FFF2-40B4-BE49-F238E27FC236}">
                <a16:creationId xmlns:a16="http://schemas.microsoft.com/office/drawing/2014/main" id="{8016CB31-9370-872E-5B71-2BA662C043F0}"/>
              </a:ext>
            </a:extLst>
          </p:cNvPr>
          <p:cNvPicPr>
            <a:picLocks noChangeAspect="1"/>
          </p:cNvPicPr>
          <p:nvPr/>
        </p:nvPicPr>
        <p:blipFill>
          <a:blip r:embed="rId3"/>
          <a:stretch>
            <a:fillRect/>
          </a:stretch>
        </p:blipFill>
        <p:spPr>
          <a:xfrm>
            <a:off x="5851718" y="1404758"/>
            <a:ext cx="6220607" cy="4596899"/>
          </a:xfrm>
          <a:prstGeom prst="rect">
            <a:avLst/>
          </a:prstGeom>
        </p:spPr>
      </p:pic>
    </p:spTree>
    <p:extLst>
      <p:ext uri="{BB962C8B-B14F-4D97-AF65-F5344CB8AC3E}">
        <p14:creationId xmlns:p14="http://schemas.microsoft.com/office/powerpoint/2010/main" val="21331427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a:xfrm>
            <a:off x="588263" y="365272"/>
            <a:ext cx="11018520" cy="492443"/>
          </a:xfrm>
        </p:spPr>
        <p:txBody>
          <a:bodyPr/>
          <a:lstStyle/>
          <a:p>
            <a:r>
              <a:rPr lang="en-US" sz="3200" dirty="0">
                <a:solidFill>
                  <a:srgbClr val="161616"/>
                </a:solidFill>
                <a:latin typeface="Segoe UI Semibold" panose="020B0702040204020203" pitchFamily="34" charset="0"/>
                <a:cs typeface="Segoe UI Semibold" panose="020B0702040204020203" pitchFamily="34" charset="0"/>
              </a:rPr>
              <a:t>Move notebook to your working directory</a:t>
            </a:r>
            <a:endParaRPr lang="en-US" sz="3200"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8262" y="1193281"/>
            <a:ext cx="5573052" cy="5650778"/>
          </a:xfrm>
        </p:spPr>
        <p:txBody>
          <a:bodyPr/>
          <a:lstStyle/>
          <a:p>
            <a:pPr marL="342900" indent="-342900">
              <a:buFont typeface="Wingdings" panose="05000000000000000000" pitchFamily="2" charset="2"/>
              <a:buChar char="§"/>
            </a:pPr>
            <a:r>
              <a:rPr lang="en-US" sz="2400" dirty="0"/>
              <a:t>Select a notebook from the folder under the </a:t>
            </a:r>
            <a:r>
              <a:rPr lang="en-US" sz="2400" b="1" dirty="0"/>
              <a:t>azure-sentinel-</a:t>
            </a:r>
            <a:r>
              <a:rPr lang="en-US" sz="2400" b="1" dirty="0" err="1"/>
              <a:t>nb</a:t>
            </a:r>
            <a:r>
              <a:rPr lang="en-US" sz="2400" dirty="0"/>
              <a:t> location (e.g., “Guided investigation – Anomalous...”)</a:t>
            </a:r>
          </a:p>
          <a:p>
            <a:pPr marL="342900" indent="-342900">
              <a:buFont typeface="Wingdings" panose="05000000000000000000" pitchFamily="2" charset="2"/>
              <a:buChar char="§"/>
            </a:pPr>
            <a:endParaRPr lang="en-US" sz="1800" dirty="0"/>
          </a:p>
          <a:p>
            <a:pPr marL="342900" indent="-342900">
              <a:buFont typeface="Wingdings" panose="05000000000000000000" pitchFamily="2" charset="2"/>
              <a:buChar char="§"/>
            </a:pPr>
            <a:r>
              <a:rPr lang="en-US" sz="2400" dirty="0"/>
              <a:t>Click on the ellipsis on the right side of the Notebook name and select “</a:t>
            </a:r>
            <a:r>
              <a:rPr lang="en-US" sz="2400" b="1" dirty="0"/>
              <a:t>Move</a:t>
            </a:r>
            <a:r>
              <a:rPr lang="en-US" sz="2400" dirty="0"/>
              <a:t>”</a:t>
            </a:r>
          </a:p>
          <a:p>
            <a:pPr marL="342900" indent="-342900">
              <a:buFont typeface="Wingdings" panose="05000000000000000000" pitchFamily="2" charset="2"/>
              <a:buChar char="§"/>
            </a:pPr>
            <a:endParaRPr lang="en-US" sz="1800" dirty="0"/>
          </a:p>
          <a:p>
            <a:pPr marL="342900" indent="-342900">
              <a:buFont typeface="Wingdings" panose="05000000000000000000" pitchFamily="2" charset="2"/>
              <a:buChar char="§"/>
            </a:pPr>
            <a:r>
              <a:rPr lang="en-US" sz="2400" dirty="0"/>
              <a:t>Move the Notebook to the working directory (</a:t>
            </a:r>
            <a:r>
              <a:rPr lang="en-US" sz="2400" dirty="0" err="1"/>
              <a:t>Megan.Bowen</a:t>
            </a:r>
            <a:r>
              <a:rPr lang="en-US" sz="2400" dirty="0"/>
              <a:t> in this image)</a:t>
            </a:r>
          </a:p>
          <a:p>
            <a:pPr marL="342900" indent="-342900">
              <a:buFont typeface="Wingdings" panose="05000000000000000000" pitchFamily="2" charset="2"/>
              <a:buChar char="§"/>
            </a:pPr>
            <a:endParaRPr lang="en-US" sz="1800" dirty="0"/>
          </a:p>
          <a:p>
            <a:pPr marL="342900" indent="-342900">
              <a:buFont typeface="Wingdings" panose="05000000000000000000" pitchFamily="2" charset="2"/>
              <a:buChar char="§"/>
            </a:pPr>
            <a:r>
              <a:rPr lang="en-US" sz="2400" dirty="0"/>
              <a:t>Automation is a better option, obviously</a:t>
            </a:r>
          </a:p>
        </p:txBody>
      </p:sp>
      <p:pic>
        <p:nvPicPr>
          <p:cNvPr id="9" name="Picture 8">
            <a:extLst>
              <a:ext uri="{FF2B5EF4-FFF2-40B4-BE49-F238E27FC236}">
                <a16:creationId xmlns:a16="http://schemas.microsoft.com/office/drawing/2014/main" id="{020A60C4-1691-B17E-1156-808718670E1F}"/>
              </a:ext>
            </a:extLst>
          </p:cNvPr>
          <p:cNvPicPr>
            <a:picLocks noChangeAspect="1"/>
          </p:cNvPicPr>
          <p:nvPr/>
        </p:nvPicPr>
        <p:blipFill>
          <a:blip r:embed="rId3"/>
          <a:stretch>
            <a:fillRect/>
          </a:stretch>
        </p:blipFill>
        <p:spPr>
          <a:xfrm>
            <a:off x="6445125" y="1193280"/>
            <a:ext cx="5746875" cy="4705813"/>
          </a:xfrm>
          <a:prstGeom prst="rect">
            <a:avLst/>
          </a:prstGeom>
        </p:spPr>
      </p:pic>
    </p:spTree>
    <p:extLst>
      <p:ext uri="{BB962C8B-B14F-4D97-AF65-F5344CB8AC3E}">
        <p14:creationId xmlns:p14="http://schemas.microsoft.com/office/powerpoint/2010/main" val="301730269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a:xfrm>
            <a:off x="588263" y="457200"/>
            <a:ext cx="11018520" cy="492443"/>
          </a:xfrm>
        </p:spPr>
        <p:txBody>
          <a:bodyPr/>
          <a:lstStyle/>
          <a:p>
            <a:r>
              <a:rPr lang="en-US" sz="3200" dirty="0">
                <a:solidFill>
                  <a:srgbClr val="161616"/>
                </a:solidFill>
                <a:latin typeface="Segoe UI Semibold" panose="020B0702040204020203" pitchFamily="34" charset="0"/>
                <a:cs typeface="Segoe UI Semibold" panose="020B0702040204020203" pitchFamily="34" charset="0"/>
              </a:rPr>
              <a:t>Check “My Notebooks” for the new notebook</a:t>
            </a:r>
            <a:endParaRPr lang="en-US" sz="3200" dirty="0">
              <a:latin typeface="Segoe UI Semibold" panose="020B0702040204020203" pitchFamily="34" charset="0"/>
              <a:cs typeface="Segoe UI Semibold" panose="020B0702040204020203" pitchFamily="34" charset="0"/>
            </a:endParaRP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8262" y="1193281"/>
            <a:ext cx="10918612" cy="738664"/>
          </a:xfrm>
        </p:spPr>
        <p:txBody>
          <a:bodyPr/>
          <a:lstStyle/>
          <a:p>
            <a:pPr marL="342900" indent="-342900">
              <a:buFont typeface="Wingdings" panose="05000000000000000000" pitchFamily="2" charset="2"/>
              <a:buChar char="§"/>
            </a:pPr>
            <a:r>
              <a:rPr lang="en-US" sz="2400" dirty="0"/>
              <a:t>Next, check your “</a:t>
            </a:r>
            <a:r>
              <a:rPr lang="en-US" sz="2400" b="1" dirty="0"/>
              <a:t>My Notebooks</a:t>
            </a:r>
            <a:r>
              <a:rPr lang="en-US" sz="2400" dirty="0"/>
              <a:t>” tab. The new notebooks should show up there and can be used.</a:t>
            </a:r>
          </a:p>
        </p:txBody>
      </p:sp>
      <p:pic>
        <p:nvPicPr>
          <p:cNvPr id="10" name="Picture 9">
            <a:extLst>
              <a:ext uri="{FF2B5EF4-FFF2-40B4-BE49-F238E27FC236}">
                <a16:creationId xmlns:a16="http://schemas.microsoft.com/office/drawing/2014/main" id="{5987ECD2-B6EC-0D0E-DCD2-310AAE4B478A}"/>
              </a:ext>
            </a:extLst>
          </p:cNvPr>
          <p:cNvPicPr>
            <a:picLocks noChangeAspect="1"/>
          </p:cNvPicPr>
          <p:nvPr/>
        </p:nvPicPr>
        <p:blipFill>
          <a:blip r:embed="rId3"/>
          <a:stretch>
            <a:fillRect/>
          </a:stretch>
        </p:blipFill>
        <p:spPr>
          <a:xfrm>
            <a:off x="456555" y="2175583"/>
            <a:ext cx="11150228" cy="4601105"/>
          </a:xfrm>
          <a:prstGeom prst="rect">
            <a:avLst/>
          </a:prstGeom>
        </p:spPr>
      </p:pic>
    </p:spTree>
    <p:extLst>
      <p:ext uri="{BB962C8B-B14F-4D97-AF65-F5344CB8AC3E}">
        <p14:creationId xmlns:p14="http://schemas.microsoft.com/office/powerpoint/2010/main" val="17082021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a:xfrm>
            <a:off x="588262" y="457200"/>
            <a:ext cx="10841737" cy="553998"/>
          </a:xfrm>
        </p:spPr>
        <p:txBody>
          <a:bodyPr/>
          <a:lstStyle/>
          <a:p>
            <a:r>
              <a:rPr lang="en-US" dirty="0"/>
              <a:t>Running Jupyter Notebooks</a:t>
            </a: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8262" y="1538685"/>
            <a:ext cx="11262710" cy="1551194"/>
          </a:xfrm>
        </p:spPr>
        <p:txBody>
          <a:bodyPr/>
          <a:lstStyle/>
          <a:p>
            <a:pPr marL="457200" indent="-457200">
              <a:buFont typeface="Wingdings" panose="05000000000000000000" pitchFamily="2" charset="2"/>
              <a:buChar char="§"/>
            </a:pPr>
            <a:r>
              <a:rPr lang="en-US" sz="2400" dirty="0"/>
              <a:t>Blocks of code in the notebook can be run one step at a time, or you can run blocks of code in sequence.</a:t>
            </a:r>
          </a:p>
          <a:p>
            <a:pPr marL="457200" indent="-457200">
              <a:buFont typeface="Wingdings" panose="05000000000000000000" pitchFamily="2" charset="2"/>
              <a:buChar char="§"/>
            </a:pPr>
            <a:r>
              <a:rPr lang="en-US" sz="2400" dirty="0"/>
              <a:t>However, don’t run them </a:t>
            </a:r>
            <a:r>
              <a:rPr lang="en-US" sz="2400" i="1" dirty="0"/>
              <a:t>out of sequence</a:t>
            </a:r>
            <a:r>
              <a:rPr lang="en-US" sz="2400" dirty="0"/>
              <a:t>, since code blocks often rely on data from previous blocks as input</a:t>
            </a:r>
          </a:p>
        </p:txBody>
      </p:sp>
      <p:pic>
        <p:nvPicPr>
          <p:cNvPr id="2" name="Picture 1">
            <a:extLst>
              <a:ext uri="{FF2B5EF4-FFF2-40B4-BE49-F238E27FC236}">
                <a16:creationId xmlns:a16="http://schemas.microsoft.com/office/drawing/2014/main" id="{DBC15A60-C3DE-F45B-0BB5-88372E178BF9}"/>
              </a:ext>
            </a:extLst>
          </p:cNvPr>
          <p:cNvPicPr>
            <a:picLocks noChangeAspect="1"/>
          </p:cNvPicPr>
          <p:nvPr/>
        </p:nvPicPr>
        <p:blipFill>
          <a:blip r:embed="rId3"/>
          <a:stretch>
            <a:fillRect/>
          </a:stretch>
        </p:blipFill>
        <p:spPr>
          <a:xfrm>
            <a:off x="588262" y="3429000"/>
            <a:ext cx="10866302" cy="31902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626326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F3A9D1-821E-EBA3-36C9-1704752B9A69}"/>
              </a:ext>
            </a:extLst>
          </p:cNvPr>
          <p:cNvSpPr>
            <a:spLocks noGrp="1"/>
          </p:cNvSpPr>
          <p:nvPr>
            <p:ph type="title"/>
          </p:nvPr>
        </p:nvSpPr>
        <p:spPr/>
        <p:txBody>
          <a:bodyPr/>
          <a:lstStyle/>
          <a:p>
            <a:r>
              <a:rPr lang="en-US" dirty="0"/>
              <a:t>DEMO</a:t>
            </a:r>
          </a:p>
        </p:txBody>
      </p:sp>
      <p:sp>
        <p:nvSpPr>
          <p:cNvPr id="5" name="Text Placeholder 4">
            <a:extLst>
              <a:ext uri="{FF2B5EF4-FFF2-40B4-BE49-F238E27FC236}">
                <a16:creationId xmlns:a16="http://schemas.microsoft.com/office/drawing/2014/main" id="{F83B469A-EDA8-A888-B964-F9046DA12F23}"/>
              </a:ext>
            </a:extLst>
          </p:cNvPr>
          <p:cNvSpPr>
            <a:spLocks noGrp="1"/>
          </p:cNvSpPr>
          <p:nvPr>
            <p:ph type="body" sz="quarter" idx="12"/>
          </p:nvPr>
        </p:nvSpPr>
        <p:spPr>
          <a:xfrm>
            <a:off x="585216" y="3669496"/>
            <a:ext cx="7413475" cy="984885"/>
          </a:xfrm>
        </p:spPr>
        <p:txBody>
          <a:bodyPr/>
          <a:lstStyle/>
          <a:p>
            <a:r>
              <a:rPr lang="en-US" sz="3200" i="1" dirty="0"/>
              <a:t>Move Jupyter Notebooks to Sentinel from your ML workspace</a:t>
            </a:r>
          </a:p>
        </p:txBody>
      </p:sp>
    </p:spTree>
    <p:extLst>
      <p:ext uri="{BB962C8B-B14F-4D97-AF65-F5344CB8AC3E}">
        <p14:creationId xmlns:p14="http://schemas.microsoft.com/office/powerpoint/2010/main" val="204105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3050389"/>
            <a:ext cx="9144000" cy="498598"/>
          </a:xfrm>
        </p:spPr>
        <p:txBody>
          <a:bodyPr/>
          <a:lstStyle/>
          <a:p>
            <a:pPr marR="0" lvl="0" algn="l" defTabSz="914367" rtl="0" eaLnBrk="1" fontAlgn="auto" latinLnBrk="0" hangingPunct="1">
              <a:lnSpc>
                <a:spcPct val="90000"/>
              </a:lnSpc>
              <a:spcBef>
                <a:spcPts val="0"/>
              </a:spcBef>
              <a:spcAft>
                <a:spcPts val="333"/>
              </a:spcAft>
              <a:buClrTx/>
              <a:buSzTx/>
              <a:tabLst/>
              <a:defRPr/>
            </a:pPr>
            <a:r>
              <a:rPr lang="en-US" sz="3600" b="0" i="0" u="none" strike="noStrike" dirty="0">
                <a:effectLst/>
              </a:rPr>
              <a:t>Microsoft Defender Threat Intelligence</a:t>
            </a:r>
          </a:p>
        </p:txBody>
      </p:sp>
    </p:spTree>
    <p:extLst>
      <p:ext uri="{BB962C8B-B14F-4D97-AF65-F5344CB8AC3E}">
        <p14:creationId xmlns:p14="http://schemas.microsoft.com/office/powerpoint/2010/main" val="3342186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00D13-B6EA-AED5-0399-73300B2CDBF9}"/>
              </a:ext>
            </a:extLst>
          </p:cNvPr>
          <p:cNvSpPr>
            <a:spLocks noGrp="1"/>
          </p:cNvSpPr>
          <p:nvPr>
            <p:ph type="title"/>
          </p:nvPr>
        </p:nvSpPr>
        <p:spPr>
          <a:xfrm>
            <a:off x="588263" y="457200"/>
            <a:ext cx="11184637" cy="553998"/>
          </a:xfrm>
        </p:spPr>
        <p:txBody>
          <a:bodyPr/>
          <a:lstStyle/>
          <a:p>
            <a:r>
              <a:rPr lang="en-US"/>
              <a:t>Microsoft Defender Threat Intelligence</a:t>
            </a:r>
          </a:p>
        </p:txBody>
      </p:sp>
      <p:grpSp>
        <p:nvGrpSpPr>
          <p:cNvPr id="4" name="Group 3">
            <a:extLst>
              <a:ext uri="{FF2B5EF4-FFF2-40B4-BE49-F238E27FC236}">
                <a16:creationId xmlns:a16="http://schemas.microsoft.com/office/drawing/2014/main" id="{36059CFE-1925-4946-61CE-4F006E7C982B}"/>
              </a:ext>
              <a:ext uri="{C183D7F6-B498-43B3-948B-1728B52AA6E4}">
                <adec:decorative xmlns:adec="http://schemas.microsoft.com/office/drawing/2017/decorative" val="1"/>
              </a:ext>
            </a:extLst>
          </p:cNvPr>
          <p:cNvGrpSpPr/>
          <p:nvPr/>
        </p:nvGrpSpPr>
        <p:grpSpPr>
          <a:xfrm>
            <a:off x="5806028" y="3187800"/>
            <a:ext cx="5618956" cy="988819"/>
            <a:chOff x="5806028" y="3187800"/>
            <a:chExt cx="5618956" cy="988819"/>
          </a:xfrm>
        </p:grpSpPr>
        <p:sp>
          <p:nvSpPr>
            <p:cNvPr id="3" name="Rectangle: Rounded Corners 2">
              <a:extLst>
                <a:ext uri="{FF2B5EF4-FFF2-40B4-BE49-F238E27FC236}">
                  <a16:creationId xmlns:a16="http://schemas.microsoft.com/office/drawing/2014/main" id="{5EF17FEB-1E34-58C2-11D7-59FA8F9B2BCC}"/>
                </a:ext>
                <a:ext uri="{C183D7F6-B498-43B3-948B-1728B52AA6E4}">
                  <adec:decorative xmlns:adec="http://schemas.microsoft.com/office/drawing/2017/decorative" val="1"/>
                </a:ext>
              </a:extLst>
            </p:cNvPr>
            <p:cNvSpPr/>
            <p:nvPr/>
          </p:nvSpPr>
          <p:spPr bwMode="auto">
            <a:xfrm>
              <a:off x="5806028" y="3187800"/>
              <a:ext cx="5618956" cy="988819"/>
            </a:xfrm>
            <a:prstGeom prst="roundRect">
              <a:avLst>
                <a:gd name="adj" fmla="val 5000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5" name="Oval 84">
              <a:extLst>
                <a:ext uri="{FF2B5EF4-FFF2-40B4-BE49-F238E27FC236}">
                  <a16:creationId xmlns:a16="http://schemas.microsoft.com/office/drawing/2014/main" id="{6B8E9F91-967C-E324-61B3-82B47DCB7E70}"/>
                </a:ext>
              </a:extLst>
            </p:cNvPr>
            <p:cNvSpPr/>
            <p:nvPr/>
          </p:nvSpPr>
          <p:spPr bwMode="auto">
            <a:xfrm>
              <a:off x="5948160" y="3302000"/>
              <a:ext cx="762100" cy="7621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6" name="Oval 85">
              <a:extLst>
                <a:ext uri="{FF2B5EF4-FFF2-40B4-BE49-F238E27FC236}">
                  <a16:creationId xmlns:a16="http://schemas.microsoft.com/office/drawing/2014/main" id="{2CF8D298-D13F-B995-F515-784E9B1D9CD5}"/>
                </a:ext>
              </a:extLst>
            </p:cNvPr>
            <p:cNvSpPr/>
            <p:nvPr/>
          </p:nvSpPr>
          <p:spPr bwMode="auto">
            <a:xfrm>
              <a:off x="10520753" y="3302000"/>
              <a:ext cx="762100" cy="7621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6" name="Rectangle 5">
            <a:extLst>
              <a:ext uri="{FF2B5EF4-FFF2-40B4-BE49-F238E27FC236}">
                <a16:creationId xmlns:a16="http://schemas.microsoft.com/office/drawing/2014/main" id="{57D2C13A-33F1-1C66-0EB0-A60857955369}"/>
              </a:ext>
            </a:extLst>
          </p:cNvPr>
          <p:cNvSpPr/>
          <p:nvPr/>
        </p:nvSpPr>
        <p:spPr>
          <a:xfrm>
            <a:off x="621180" y="1673967"/>
            <a:ext cx="5110680" cy="4632037"/>
          </a:xfrm>
          <a:prstGeom prst="rect">
            <a:avLst/>
          </a:prstGeom>
        </p:spPr>
        <p:txBody>
          <a:bodyPr wrap="square" lIns="0" tIns="45720" rIns="91440" bIns="45720" anchor="t">
            <a:spAutoFit/>
          </a:bodyPr>
          <a:lstStyle/>
          <a:p>
            <a:pPr marL="342900" marR="0" lvl="0" indent="-342900" algn="l" defTabSz="913874" rtl="0" eaLnBrk="1" fontAlgn="auto" latinLnBrk="0" hangingPunct="1">
              <a:lnSpc>
                <a:spcPct val="100000"/>
              </a:lnSpc>
              <a:spcBef>
                <a:spcPts val="0"/>
              </a:spcBef>
              <a:spcAft>
                <a:spcPts val="4500"/>
              </a:spcAft>
              <a:buClrTx/>
              <a:buSzPct val="120000"/>
              <a:buFont typeface="Wingdings" panose="05000000000000000000" pitchFamily="2" charset="2"/>
              <a:buChar char="§"/>
              <a:tabLst/>
              <a:defRPr/>
            </a:pPr>
            <a:r>
              <a:rPr kumimoji="0" lang="en-US" sz="2000" b="0" i="0" u="none" strike="noStrike" kern="1200" cap="none" spc="0" normalizeH="0" baseline="0" noProof="0" dirty="0">
                <a:ln w="3175">
                  <a:noFill/>
                </a:ln>
                <a:gradFill>
                  <a:gsLst>
                    <a:gs pos="0">
                      <a:srgbClr val="000000"/>
                    </a:gs>
                    <a:gs pos="100000">
                      <a:srgbClr val="000000"/>
                    </a:gs>
                  </a:gsLst>
                  <a:lin ang="0" scaled="1"/>
                </a:gradFill>
                <a:effectLst/>
                <a:uLnTx/>
                <a:uFillTx/>
                <a:latin typeface="Segoe UI" panose="020B0502040204020203" pitchFamily="34" charset="0"/>
                <a:cs typeface="Segoe UI" panose="020B0502040204020203" pitchFamily="34" charset="0"/>
              </a:rPr>
              <a:t>Identify adversaries and their malicious infrastructure at a global scale. Understand vulnerabilities from endpoint to the internet.</a:t>
            </a:r>
          </a:p>
          <a:p>
            <a:pPr marL="342900" marR="0" lvl="0" indent="-342900" algn="l" defTabSz="913874" rtl="0" eaLnBrk="1" fontAlgn="auto" latinLnBrk="0" hangingPunct="1">
              <a:lnSpc>
                <a:spcPct val="100000"/>
              </a:lnSpc>
              <a:spcBef>
                <a:spcPts val="0"/>
              </a:spcBef>
              <a:spcAft>
                <a:spcPts val="4500"/>
              </a:spcAft>
              <a:buClrTx/>
              <a:buSzPct val="120000"/>
              <a:buFont typeface="Wingdings" panose="05000000000000000000" pitchFamily="2" charset="2"/>
              <a:buChar char="§"/>
              <a:tabLst/>
              <a:defRPr/>
            </a:pPr>
            <a:r>
              <a:rPr kumimoji="0" lang="en-US" sz="2000" b="0" i="0" u="none" strike="noStrike" kern="1200" cap="none" spc="0" normalizeH="0" baseline="0" noProof="0" dirty="0">
                <a:ln w="3175">
                  <a:noFill/>
                </a:ln>
                <a:gradFill>
                  <a:gsLst>
                    <a:gs pos="0">
                      <a:srgbClr val="000000"/>
                    </a:gs>
                    <a:gs pos="100000">
                      <a:srgbClr val="000000"/>
                    </a:gs>
                  </a:gsLst>
                  <a:lin ang="0" scaled="1"/>
                </a:gradFill>
                <a:effectLst/>
                <a:uLnTx/>
                <a:uFillTx/>
                <a:latin typeface="Segoe UI" panose="020B0502040204020203" pitchFamily="34" charset="0"/>
                <a:cs typeface="Segoe UI" panose="020B0502040204020203" pitchFamily="34" charset="0"/>
              </a:rPr>
              <a:t>Accelerate remediation with internet threat intelligence. Uncover exposures to ensure full removal of attackers and reduce the risk of double extortion.</a:t>
            </a:r>
          </a:p>
          <a:p>
            <a:pPr marL="342900" marR="0" lvl="0" indent="-342900" algn="l" defTabSz="913874" rtl="0" eaLnBrk="1" fontAlgn="auto" latinLnBrk="0" hangingPunct="1">
              <a:lnSpc>
                <a:spcPct val="100000"/>
              </a:lnSpc>
              <a:spcBef>
                <a:spcPts val="0"/>
              </a:spcBef>
              <a:spcAft>
                <a:spcPts val="4500"/>
              </a:spcAft>
              <a:buClrTx/>
              <a:buSzPct val="120000"/>
              <a:buFont typeface="Wingdings" panose="05000000000000000000" pitchFamily="2" charset="2"/>
              <a:buChar char="§"/>
              <a:tabLst/>
              <a:defRPr/>
            </a:pPr>
            <a:r>
              <a:rPr kumimoji="0" lang="en-US" sz="2000" b="0" i="0" u="none" strike="noStrike" kern="1200" cap="none" spc="0" normalizeH="0" baseline="0" noProof="0" dirty="0">
                <a:ln w="3175">
                  <a:noFill/>
                </a:ln>
                <a:gradFill>
                  <a:gsLst>
                    <a:gs pos="0">
                      <a:srgbClr val="000000"/>
                    </a:gs>
                    <a:gs pos="100000">
                      <a:srgbClr val="000000"/>
                    </a:gs>
                  </a:gsLst>
                  <a:lin ang="0" scaled="1"/>
                </a:gradFill>
                <a:effectLst/>
                <a:uLnTx/>
                <a:uFillTx/>
                <a:latin typeface="Segoe UI" panose="020B0502040204020203" pitchFamily="34" charset="0"/>
                <a:cs typeface="Segoe UI" panose="020B0502040204020203" pitchFamily="34" charset="0"/>
              </a:rPr>
              <a:t>Integrate with existing security infrastructure to enhance prevention and improve your posture.</a:t>
            </a:r>
          </a:p>
        </p:txBody>
      </p:sp>
      <p:sp>
        <p:nvSpPr>
          <p:cNvPr id="72" name="Title 2">
            <a:extLst>
              <a:ext uri="{FF2B5EF4-FFF2-40B4-BE49-F238E27FC236}">
                <a16:creationId xmlns:a16="http://schemas.microsoft.com/office/drawing/2014/main" id="{D17E0E53-CE26-310B-B21A-2072857C05F8}"/>
              </a:ext>
            </a:extLst>
          </p:cNvPr>
          <p:cNvSpPr txBox="1">
            <a:spLocks/>
          </p:cNvSpPr>
          <p:nvPr/>
        </p:nvSpPr>
        <p:spPr>
          <a:xfrm>
            <a:off x="588963" y="1019277"/>
            <a:ext cx="10790237" cy="372410"/>
          </a:xfrm>
          <a:prstGeom prst="rect">
            <a:avLst/>
          </a:prstGeom>
        </p:spPr>
        <p:txBody>
          <a:bodyPr lIns="0"/>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0" normalizeH="0" baseline="0" noProof="0">
                <a:ln w="3175">
                  <a:noFill/>
                </a:ln>
                <a:gradFill>
                  <a:gsLst>
                    <a:gs pos="4000">
                      <a:srgbClr val="0078D4"/>
                    </a:gs>
                    <a:gs pos="100000">
                      <a:srgbClr val="0078D4"/>
                    </a:gs>
                  </a:gsLst>
                  <a:lin ang="16200000" scaled="1"/>
                </a:gradFill>
                <a:effectLst/>
                <a:uLnTx/>
                <a:uFillTx/>
                <a:latin typeface="Segoe UI Semibold"/>
                <a:ea typeface="+mn-ea"/>
                <a:cs typeface="Segoe UI" pitchFamily="34" charset="0"/>
              </a:rPr>
              <a:t>Protect your organization from adversaries with a 360-degree view of your threat exposure</a:t>
            </a:r>
          </a:p>
        </p:txBody>
      </p:sp>
      <p:sp>
        <p:nvSpPr>
          <p:cNvPr id="84" name="Shield_EA18" descr="Threat protection, shield">
            <a:extLst>
              <a:ext uri="{FF2B5EF4-FFF2-40B4-BE49-F238E27FC236}">
                <a16:creationId xmlns:a16="http://schemas.microsoft.com/office/drawing/2014/main" id="{467A3D8F-4122-B731-02C4-CA5F4B1EF9A1}"/>
              </a:ext>
            </a:extLst>
          </p:cNvPr>
          <p:cNvSpPr>
            <a:spLocks noChangeAspect="1"/>
          </p:cNvSpPr>
          <p:nvPr/>
        </p:nvSpPr>
        <p:spPr bwMode="auto">
          <a:xfrm>
            <a:off x="8091069" y="2386651"/>
            <a:ext cx="1048875" cy="1116702"/>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solidFill>
            <a:schemeClr val="bg1"/>
          </a:solidFill>
          <a:ln w="57150" cap="sq">
            <a:solidFill>
              <a:schemeClr val="accent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9" name="Oval 8">
            <a:extLst>
              <a:ext uri="{FF2B5EF4-FFF2-40B4-BE49-F238E27FC236}">
                <a16:creationId xmlns:a16="http://schemas.microsoft.com/office/drawing/2014/main" id="{B27428D8-EE86-7F46-90A9-3C64518E00B0}"/>
              </a:ext>
              <a:ext uri="{C183D7F6-B498-43B3-948B-1728B52AA6E4}">
                <adec:decorative xmlns:adec="http://schemas.microsoft.com/office/drawing/2017/decorative" val="1"/>
              </a:ext>
            </a:extLst>
          </p:cNvPr>
          <p:cNvSpPr/>
          <p:nvPr/>
        </p:nvSpPr>
        <p:spPr bwMode="auto">
          <a:xfrm>
            <a:off x="6956164" y="3856643"/>
            <a:ext cx="889000" cy="88900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7" name="Oval 86">
            <a:extLst>
              <a:ext uri="{FF2B5EF4-FFF2-40B4-BE49-F238E27FC236}">
                <a16:creationId xmlns:a16="http://schemas.microsoft.com/office/drawing/2014/main" id="{CA07762E-A61C-B587-D9AE-7116E431830A}"/>
              </a:ext>
              <a:ext uri="{C183D7F6-B498-43B3-948B-1728B52AA6E4}">
                <adec:decorative xmlns:adec="http://schemas.microsoft.com/office/drawing/2017/decorative" val="1"/>
              </a:ext>
            </a:extLst>
          </p:cNvPr>
          <p:cNvSpPr/>
          <p:nvPr/>
        </p:nvSpPr>
        <p:spPr bwMode="auto">
          <a:xfrm>
            <a:off x="8171006" y="3856643"/>
            <a:ext cx="889000" cy="8890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8" name="Oval 87">
            <a:extLst>
              <a:ext uri="{FF2B5EF4-FFF2-40B4-BE49-F238E27FC236}">
                <a16:creationId xmlns:a16="http://schemas.microsoft.com/office/drawing/2014/main" id="{EF201EA7-0430-A3E3-747C-B0FCDC055998}"/>
              </a:ext>
              <a:ext uri="{C183D7F6-B498-43B3-948B-1728B52AA6E4}">
                <adec:decorative xmlns:adec="http://schemas.microsoft.com/office/drawing/2017/decorative" val="1"/>
              </a:ext>
            </a:extLst>
          </p:cNvPr>
          <p:cNvSpPr/>
          <p:nvPr/>
        </p:nvSpPr>
        <p:spPr bwMode="auto">
          <a:xfrm>
            <a:off x="9385848" y="3856643"/>
            <a:ext cx="889000" cy="889000"/>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5" name="magnify" descr="Visibility, search, investigate, hunting">
            <a:extLst>
              <a:ext uri="{FF2B5EF4-FFF2-40B4-BE49-F238E27FC236}">
                <a16:creationId xmlns:a16="http://schemas.microsoft.com/office/drawing/2014/main" id="{FC1C01F7-3982-0582-594D-12B9E9F01E3A}"/>
              </a:ext>
            </a:extLst>
          </p:cNvPr>
          <p:cNvSpPr>
            <a:spLocks noChangeAspect="1" noEditPoints="1"/>
          </p:cNvSpPr>
          <p:nvPr/>
        </p:nvSpPr>
        <p:spPr bwMode="auto">
          <a:xfrm flipH="1">
            <a:off x="7183872" y="4064100"/>
            <a:ext cx="451040" cy="442420"/>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83" name="BackToWindow_E73F">
            <a:extLst>
              <a:ext uri="{FF2B5EF4-FFF2-40B4-BE49-F238E27FC236}">
                <a16:creationId xmlns:a16="http://schemas.microsoft.com/office/drawing/2014/main" id="{392BCA0D-B914-FFAB-5938-8037C6606BE7}"/>
              </a:ext>
              <a:ext uri="{C183D7F6-B498-43B3-948B-1728B52AA6E4}">
                <adec:decorative xmlns:adec="http://schemas.microsoft.com/office/drawing/2017/decorative" val="1"/>
              </a:ext>
            </a:extLst>
          </p:cNvPr>
          <p:cNvSpPr>
            <a:spLocks noChangeAspect="1" noEditPoints="1"/>
          </p:cNvSpPr>
          <p:nvPr/>
        </p:nvSpPr>
        <p:spPr bwMode="auto">
          <a:xfrm>
            <a:off x="9602148" y="4064100"/>
            <a:ext cx="456400" cy="456617"/>
          </a:xfrm>
          <a:custGeom>
            <a:avLst/>
            <a:gdLst>
              <a:gd name="T0" fmla="*/ 449 w 4211"/>
              <a:gd name="T1" fmla="*/ 2521 h 4213"/>
              <a:gd name="T2" fmla="*/ 1691 w 4211"/>
              <a:gd name="T3" fmla="*/ 2521 h 4213"/>
              <a:gd name="T4" fmla="*/ 1691 w 4211"/>
              <a:gd name="T5" fmla="*/ 3764 h 4213"/>
              <a:gd name="T6" fmla="*/ 1691 w 4211"/>
              <a:gd name="T7" fmla="*/ 2521 h 4213"/>
              <a:gd name="T8" fmla="*/ 0 w 4211"/>
              <a:gd name="T9" fmla="*/ 4213 h 4213"/>
              <a:gd name="T10" fmla="*/ 2520 w 4211"/>
              <a:gd name="T11" fmla="*/ 449 h 4213"/>
              <a:gd name="T12" fmla="*/ 2520 w 4211"/>
              <a:gd name="T13" fmla="*/ 1692 h 4213"/>
              <a:gd name="T14" fmla="*/ 3762 w 4211"/>
              <a:gd name="T15" fmla="*/ 1692 h 4213"/>
              <a:gd name="T16" fmla="*/ 4211 w 4211"/>
              <a:gd name="T17" fmla="*/ 0 h 4213"/>
              <a:gd name="T18" fmla="*/ 2520 w 4211"/>
              <a:gd name="T19" fmla="*/ 1692 h 4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1" h="4213">
                <a:moveTo>
                  <a:pt x="449" y="2521"/>
                </a:moveTo>
                <a:lnTo>
                  <a:pt x="1691" y="2521"/>
                </a:lnTo>
                <a:lnTo>
                  <a:pt x="1691" y="3764"/>
                </a:lnTo>
                <a:moveTo>
                  <a:pt x="1691" y="2521"/>
                </a:moveTo>
                <a:lnTo>
                  <a:pt x="0" y="4213"/>
                </a:lnTo>
                <a:moveTo>
                  <a:pt x="2520" y="449"/>
                </a:moveTo>
                <a:lnTo>
                  <a:pt x="2520" y="1692"/>
                </a:lnTo>
                <a:lnTo>
                  <a:pt x="3762" y="1692"/>
                </a:lnTo>
                <a:moveTo>
                  <a:pt x="4211" y="0"/>
                </a:moveTo>
                <a:lnTo>
                  <a:pt x="2520" y="1692"/>
                </a:lnTo>
              </a:path>
            </a:pathLst>
          </a:custGeom>
          <a:noFill/>
          <a:ln w="158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sp>
        <p:nvSpPr>
          <p:cNvPr id="76" name="speedometer_2" descr="identify the risk levels of your apps, speedometer">
            <a:extLst>
              <a:ext uri="{FF2B5EF4-FFF2-40B4-BE49-F238E27FC236}">
                <a16:creationId xmlns:a16="http://schemas.microsoft.com/office/drawing/2014/main" id="{016AF9CD-464A-F27A-2E29-15CD82040F17}"/>
              </a:ext>
            </a:extLst>
          </p:cNvPr>
          <p:cNvSpPr>
            <a:spLocks noChangeAspect="1" noEditPoints="1"/>
          </p:cNvSpPr>
          <p:nvPr/>
        </p:nvSpPr>
        <p:spPr bwMode="auto">
          <a:xfrm>
            <a:off x="8354154" y="4039791"/>
            <a:ext cx="522705" cy="522705"/>
          </a:xfrm>
          <a:custGeom>
            <a:avLst/>
            <a:gdLst>
              <a:gd name="T0" fmla="*/ 155 w 281"/>
              <a:gd name="T1" fmla="*/ 155 h 281"/>
              <a:gd name="T2" fmla="*/ 126 w 281"/>
              <a:gd name="T3" fmla="*/ 155 h 281"/>
              <a:gd name="T4" fmla="*/ 126 w 281"/>
              <a:gd name="T5" fmla="*/ 126 h 281"/>
              <a:gd name="T6" fmla="*/ 155 w 281"/>
              <a:gd name="T7" fmla="*/ 126 h 281"/>
              <a:gd name="T8" fmla="*/ 155 w 281"/>
              <a:gd name="T9" fmla="*/ 155 h 281"/>
              <a:gd name="T10" fmla="*/ 140 w 281"/>
              <a:gd name="T11" fmla="*/ 0 h 281"/>
              <a:gd name="T12" fmla="*/ 0 w 281"/>
              <a:gd name="T13" fmla="*/ 141 h 281"/>
              <a:gd name="T14" fmla="*/ 140 w 281"/>
              <a:gd name="T15" fmla="*/ 281 h 281"/>
              <a:gd name="T16" fmla="*/ 281 w 281"/>
              <a:gd name="T17" fmla="*/ 141 h 281"/>
              <a:gd name="T18" fmla="*/ 140 w 281"/>
              <a:gd name="T19" fmla="*/ 0 h 281"/>
              <a:gd name="T20" fmla="*/ 214 w 281"/>
              <a:gd name="T21" fmla="*/ 210 h 281"/>
              <a:gd name="T22" fmla="*/ 241 w 281"/>
              <a:gd name="T23" fmla="*/ 141 h 281"/>
              <a:gd name="T24" fmla="*/ 235 w 281"/>
              <a:gd name="T25" fmla="*/ 105 h 281"/>
              <a:gd name="T26" fmla="*/ 174 w 281"/>
              <a:gd name="T27" fmla="*/ 45 h 281"/>
              <a:gd name="T28" fmla="*/ 140 w 281"/>
              <a:gd name="T29" fmla="*/ 40 h 281"/>
              <a:gd name="T30" fmla="*/ 40 w 281"/>
              <a:gd name="T31" fmla="*/ 141 h 281"/>
              <a:gd name="T32" fmla="*/ 67 w 281"/>
              <a:gd name="T33" fmla="*/ 210 h 281"/>
              <a:gd name="T34" fmla="*/ 212 w 281"/>
              <a:gd name="T35" fmla="*/ 69 h 281"/>
              <a:gd name="T36" fmla="*/ 157 w 281"/>
              <a:gd name="T37" fmla="*/ 12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 h="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2" name="TextBox 11">
            <a:extLst>
              <a:ext uri="{FF2B5EF4-FFF2-40B4-BE49-F238E27FC236}">
                <a16:creationId xmlns:a16="http://schemas.microsoft.com/office/drawing/2014/main" id="{ACCDBA6C-72DC-4B17-5EB8-EBAD9E134BA7}"/>
              </a:ext>
            </a:extLst>
          </p:cNvPr>
          <p:cNvSpPr txBox="1"/>
          <p:nvPr/>
        </p:nvSpPr>
        <p:spPr>
          <a:xfrm>
            <a:off x="7042136" y="4953100"/>
            <a:ext cx="717056" cy="24622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Identify</a:t>
            </a:r>
          </a:p>
        </p:txBody>
      </p:sp>
      <p:sp>
        <p:nvSpPr>
          <p:cNvPr id="89" name="TextBox 88">
            <a:extLst>
              <a:ext uri="{FF2B5EF4-FFF2-40B4-BE49-F238E27FC236}">
                <a16:creationId xmlns:a16="http://schemas.microsoft.com/office/drawing/2014/main" id="{50CC9590-F1BB-DB75-D6A2-1C5195532B05}"/>
              </a:ext>
            </a:extLst>
          </p:cNvPr>
          <p:cNvSpPr txBox="1"/>
          <p:nvPr/>
        </p:nvSpPr>
        <p:spPr>
          <a:xfrm>
            <a:off x="8132811" y="4953100"/>
            <a:ext cx="965392" cy="24622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Accelerate</a:t>
            </a:r>
          </a:p>
        </p:txBody>
      </p:sp>
      <p:sp>
        <p:nvSpPr>
          <p:cNvPr id="90" name="TextBox 89">
            <a:extLst>
              <a:ext uri="{FF2B5EF4-FFF2-40B4-BE49-F238E27FC236}">
                <a16:creationId xmlns:a16="http://schemas.microsoft.com/office/drawing/2014/main" id="{F440839C-C89B-0B9A-4E0A-40F4658D7A45}"/>
              </a:ext>
            </a:extLst>
          </p:cNvPr>
          <p:cNvSpPr txBox="1"/>
          <p:nvPr/>
        </p:nvSpPr>
        <p:spPr>
          <a:xfrm>
            <a:off x="9405971" y="4953100"/>
            <a:ext cx="848758" cy="24622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Semibold"/>
                <a:ea typeface="+mn-ea"/>
                <a:cs typeface="+mn-cs"/>
              </a:rPr>
              <a:t>Integrate</a:t>
            </a:r>
          </a:p>
        </p:txBody>
      </p:sp>
    </p:spTree>
    <p:extLst>
      <p:ext uri="{BB962C8B-B14F-4D97-AF65-F5344CB8AC3E}">
        <p14:creationId xmlns:p14="http://schemas.microsoft.com/office/powerpoint/2010/main" val="3102191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path" presetSubtype="0" decel="100000" fill="hold" grpId="1" nodeType="withEffect">
                                  <p:stCondLst>
                                    <p:cond delay="0"/>
                                  </p:stCondLst>
                                  <p:childTnLst>
                                    <p:animMotion origin="layout" path="M -1.25E-6 -2.22222E-6 L -1.25E-6 0.06181 " pathEditMode="relative" rAng="0" ptsTypes="AA">
                                      <p:cBhvr>
                                        <p:cTn id="9" dur="500" spd="-100000" fill="hold"/>
                                        <p:tgtEl>
                                          <p:spTgt spid="6"/>
                                        </p:tgtEl>
                                        <p:attrNameLst>
                                          <p:attrName>ppt_x</p:attrName>
                                          <p:attrName>ppt_y</p:attrName>
                                        </p:attrNameLst>
                                      </p:cBhvr>
                                      <p:rCtr x="0" y="3079"/>
                                    </p:animMotion>
                                  </p:childTnLst>
                                </p:cTn>
                              </p:par>
                              <p:par>
                                <p:cTn id="10" presetID="10" presetClass="entr" presetSubtype="0" fill="hold" grpId="0"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par>
                                <p:cTn id="13" presetID="42" presetClass="path" presetSubtype="0" decel="100000" fill="hold" grpId="1" nodeType="withEffect">
                                  <p:stCondLst>
                                    <p:cond delay="0"/>
                                  </p:stCondLst>
                                  <p:childTnLst>
                                    <p:animMotion origin="layout" path="M -1.25E-6 -2.22222E-6 L -1.25E-6 0.06181 " pathEditMode="relative" rAng="0" ptsTypes="AA">
                                      <p:cBhvr>
                                        <p:cTn id="14" dur="500" spd="-100000" fill="hold"/>
                                        <p:tgtEl>
                                          <p:spTgt spid="84"/>
                                        </p:tgtEl>
                                        <p:attrNameLst>
                                          <p:attrName>ppt_x</p:attrName>
                                          <p:attrName>ppt_y</p:attrName>
                                        </p:attrNameLst>
                                      </p:cBhvr>
                                      <p:rCtr x="0" y="3079"/>
                                    </p:animMotion>
                                  </p:childTnLst>
                                </p:cTn>
                              </p:par>
                              <p:par>
                                <p:cTn id="15" presetID="10"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42" presetClass="path" presetSubtype="0" decel="100000" fill="hold" nodeType="withEffect">
                                  <p:stCondLst>
                                    <p:cond delay="250"/>
                                  </p:stCondLst>
                                  <p:childTnLst>
                                    <p:animMotion origin="layout" path="M -6.25E-7 4.44444E-6 L -6.25E-7 0.0618 " pathEditMode="relative" rAng="0" ptsTypes="AA">
                                      <p:cBhvr>
                                        <p:cTn id="19" dur="500" spd="-100000" fill="hold"/>
                                        <p:tgtEl>
                                          <p:spTgt spid="4"/>
                                        </p:tgtEl>
                                        <p:attrNameLst>
                                          <p:attrName>ppt_x</p:attrName>
                                          <p:attrName>ppt_y</p:attrName>
                                        </p:attrNameLst>
                                      </p:cBhvr>
                                      <p:rCtr x="0" y="3079"/>
                                    </p:animMotion>
                                  </p:childTnLst>
                                </p:cTn>
                              </p:par>
                              <p:par>
                                <p:cTn id="20" presetID="10" presetClass="entr" presetSubtype="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42" presetClass="path" presetSubtype="0" decel="100000" fill="hold" grpId="1" nodeType="withEffect">
                                  <p:stCondLst>
                                    <p:cond delay="500"/>
                                  </p:stCondLst>
                                  <p:childTnLst>
                                    <p:animMotion origin="layout" path="M -1.25E-6 -2.22222E-6 L -1.25E-6 0.06181 " pathEditMode="relative" rAng="0" ptsTypes="AA">
                                      <p:cBhvr>
                                        <p:cTn id="24" dur="500" spd="-100000" fill="hold"/>
                                        <p:tgtEl>
                                          <p:spTgt spid="9"/>
                                        </p:tgtEl>
                                        <p:attrNameLst>
                                          <p:attrName>ppt_x</p:attrName>
                                          <p:attrName>ppt_y</p:attrName>
                                        </p:attrNameLst>
                                      </p:cBhvr>
                                      <p:rCtr x="0" y="3079"/>
                                    </p:animMotion>
                                  </p:childTnLst>
                                </p:cTn>
                              </p:par>
                              <p:par>
                                <p:cTn id="25" presetID="10" presetClass="entr" presetSubtype="0" fill="hold" grpId="0" nodeType="withEffect">
                                  <p:stCondLst>
                                    <p:cond delay="50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par>
                                <p:cTn id="28" presetID="42" presetClass="path" presetSubtype="0" decel="100000" fill="hold" grpId="1" nodeType="withEffect">
                                  <p:stCondLst>
                                    <p:cond delay="500"/>
                                  </p:stCondLst>
                                  <p:childTnLst>
                                    <p:animMotion origin="layout" path="M -1.25E-6 -2.22222E-6 L -1.25E-6 0.06181 " pathEditMode="relative" rAng="0" ptsTypes="AA">
                                      <p:cBhvr>
                                        <p:cTn id="29" dur="500" spd="-100000" fill="hold"/>
                                        <p:tgtEl>
                                          <p:spTgt spid="75"/>
                                        </p:tgtEl>
                                        <p:attrNameLst>
                                          <p:attrName>ppt_x</p:attrName>
                                          <p:attrName>ppt_y</p:attrName>
                                        </p:attrNameLst>
                                      </p:cBhvr>
                                      <p:rCtr x="0" y="3079"/>
                                    </p:animMotion>
                                  </p:childTnLst>
                                </p:cTn>
                              </p:par>
                              <p:par>
                                <p:cTn id="30" presetID="10" presetClass="entr" presetSubtype="0" fill="hold" grpId="0"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42" presetClass="path" presetSubtype="0" decel="100000" fill="hold" grpId="1" nodeType="withEffect">
                                  <p:stCondLst>
                                    <p:cond delay="500"/>
                                  </p:stCondLst>
                                  <p:childTnLst>
                                    <p:animMotion origin="layout" path="M -1.25E-6 -2.22222E-6 L -1.25E-6 0.06181 " pathEditMode="relative" rAng="0" ptsTypes="AA">
                                      <p:cBhvr>
                                        <p:cTn id="34" dur="500" spd="-100000" fill="hold"/>
                                        <p:tgtEl>
                                          <p:spTgt spid="12"/>
                                        </p:tgtEl>
                                        <p:attrNameLst>
                                          <p:attrName>ppt_x</p:attrName>
                                          <p:attrName>ppt_y</p:attrName>
                                        </p:attrNameLst>
                                      </p:cBhvr>
                                      <p:rCtr x="0" y="3079"/>
                                    </p:animMotion>
                                  </p:childTnLst>
                                </p:cTn>
                              </p:par>
                              <p:par>
                                <p:cTn id="35" presetID="10" presetClass="entr" presetSubtype="0" fill="hold" grpId="0" nodeType="withEffect">
                                  <p:stCondLst>
                                    <p:cond delay="50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par>
                                <p:cTn id="38" presetID="42" presetClass="path" presetSubtype="0" decel="100000" fill="hold" grpId="1" nodeType="withEffect">
                                  <p:stCondLst>
                                    <p:cond delay="500"/>
                                  </p:stCondLst>
                                  <p:childTnLst>
                                    <p:animMotion origin="layout" path="M -1.25E-6 -2.22222E-6 L -1.25E-6 0.06181 " pathEditMode="relative" rAng="0" ptsTypes="AA">
                                      <p:cBhvr>
                                        <p:cTn id="39" dur="500" spd="-100000" fill="hold"/>
                                        <p:tgtEl>
                                          <p:spTgt spid="87"/>
                                        </p:tgtEl>
                                        <p:attrNameLst>
                                          <p:attrName>ppt_x</p:attrName>
                                          <p:attrName>ppt_y</p:attrName>
                                        </p:attrNameLst>
                                      </p:cBhvr>
                                      <p:rCtr x="0" y="3079"/>
                                    </p:animMotion>
                                  </p:childTnLst>
                                </p:cTn>
                              </p:par>
                              <p:par>
                                <p:cTn id="40" presetID="10" presetClass="entr" presetSubtype="0" fill="hold" grpId="0" nodeType="withEffect">
                                  <p:stCondLst>
                                    <p:cond delay="50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42" presetClass="path" presetSubtype="0" decel="100000" fill="hold" grpId="1" nodeType="withEffect">
                                  <p:stCondLst>
                                    <p:cond delay="500"/>
                                  </p:stCondLst>
                                  <p:childTnLst>
                                    <p:animMotion origin="layout" path="M -1.25E-6 -2.22222E-6 L -1.25E-6 0.06181 " pathEditMode="relative" rAng="0" ptsTypes="AA">
                                      <p:cBhvr>
                                        <p:cTn id="44" dur="500" spd="-100000" fill="hold"/>
                                        <p:tgtEl>
                                          <p:spTgt spid="76"/>
                                        </p:tgtEl>
                                        <p:attrNameLst>
                                          <p:attrName>ppt_x</p:attrName>
                                          <p:attrName>ppt_y</p:attrName>
                                        </p:attrNameLst>
                                      </p:cBhvr>
                                      <p:rCtr x="0" y="3079"/>
                                    </p:animMotion>
                                  </p:childTnLst>
                                </p:cTn>
                              </p:par>
                              <p:par>
                                <p:cTn id="45" presetID="10" presetClass="entr" presetSubtype="0" fill="hold" grpId="0" nodeType="withEffect">
                                  <p:stCondLst>
                                    <p:cond delay="50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500"/>
                                        <p:tgtEl>
                                          <p:spTgt spid="89"/>
                                        </p:tgtEl>
                                      </p:cBhvr>
                                    </p:animEffect>
                                  </p:childTnLst>
                                </p:cTn>
                              </p:par>
                              <p:par>
                                <p:cTn id="48" presetID="42" presetClass="path" presetSubtype="0" decel="100000" fill="hold" grpId="1" nodeType="withEffect">
                                  <p:stCondLst>
                                    <p:cond delay="500"/>
                                  </p:stCondLst>
                                  <p:childTnLst>
                                    <p:animMotion origin="layout" path="M -1.25E-6 -2.22222E-6 L -1.25E-6 0.06181 " pathEditMode="relative" rAng="0" ptsTypes="AA">
                                      <p:cBhvr>
                                        <p:cTn id="49" dur="500" spd="-100000" fill="hold"/>
                                        <p:tgtEl>
                                          <p:spTgt spid="89"/>
                                        </p:tgtEl>
                                        <p:attrNameLst>
                                          <p:attrName>ppt_x</p:attrName>
                                          <p:attrName>ppt_y</p:attrName>
                                        </p:attrNameLst>
                                      </p:cBhvr>
                                      <p:rCtr x="0" y="3079"/>
                                    </p:animMotion>
                                  </p:childTnLst>
                                </p:cTn>
                              </p:par>
                              <p:par>
                                <p:cTn id="50" presetID="10" presetClass="entr" presetSubtype="0" fill="hold" grpId="0" nodeType="withEffect">
                                  <p:stCondLst>
                                    <p:cond delay="50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par>
                                <p:cTn id="53" presetID="42" presetClass="path" presetSubtype="0" decel="100000" fill="hold" grpId="1" nodeType="withEffect">
                                  <p:stCondLst>
                                    <p:cond delay="500"/>
                                  </p:stCondLst>
                                  <p:childTnLst>
                                    <p:animMotion origin="layout" path="M -1.25E-6 -2.22222E-6 L -1.25E-6 0.06181 " pathEditMode="relative" rAng="0" ptsTypes="AA">
                                      <p:cBhvr>
                                        <p:cTn id="54" dur="500" spd="-100000" fill="hold"/>
                                        <p:tgtEl>
                                          <p:spTgt spid="88"/>
                                        </p:tgtEl>
                                        <p:attrNameLst>
                                          <p:attrName>ppt_x</p:attrName>
                                          <p:attrName>ppt_y</p:attrName>
                                        </p:attrNameLst>
                                      </p:cBhvr>
                                      <p:rCtr x="0" y="3079"/>
                                    </p:animMotion>
                                  </p:childTnLst>
                                </p:cTn>
                              </p:par>
                              <p:par>
                                <p:cTn id="55" presetID="10" presetClass="entr" presetSubtype="0" fill="hold" grpId="0" nodeType="withEffect">
                                  <p:stCondLst>
                                    <p:cond delay="50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par>
                                <p:cTn id="58" presetID="42" presetClass="path" presetSubtype="0" decel="100000" fill="hold" grpId="1" nodeType="withEffect">
                                  <p:stCondLst>
                                    <p:cond delay="500"/>
                                  </p:stCondLst>
                                  <p:childTnLst>
                                    <p:animMotion origin="layout" path="M -1.25E-6 -2.22222E-6 L -1.25E-6 0.06181 " pathEditMode="relative" rAng="0" ptsTypes="AA">
                                      <p:cBhvr>
                                        <p:cTn id="59" dur="500" spd="-100000" fill="hold"/>
                                        <p:tgtEl>
                                          <p:spTgt spid="83"/>
                                        </p:tgtEl>
                                        <p:attrNameLst>
                                          <p:attrName>ppt_x</p:attrName>
                                          <p:attrName>ppt_y</p:attrName>
                                        </p:attrNameLst>
                                      </p:cBhvr>
                                      <p:rCtr x="0" y="3079"/>
                                    </p:animMotion>
                                  </p:childTnLst>
                                </p:cTn>
                              </p:par>
                              <p:par>
                                <p:cTn id="60" presetID="10" presetClass="entr" presetSubtype="0" fill="hold" grpId="0" nodeType="withEffect">
                                  <p:stCondLst>
                                    <p:cond delay="50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500"/>
                                        <p:tgtEl>
                                          <p:spTgt spid="90"/>
                                        </p:tgtEl>
                                      </p:cBhvr>
                                    </p:animEffect>
                                  </p:childTnLst>
                                </p:cTn>
                              </p:par>
                              <p:par>
                                <p:cTn id="63" presetID="42" presetClass="path" presetSubtype="0" decel="100000" fill="hold" grpId="1" nodeType="withEffect">
                                  <p:stCondLst>
                                    <p:cond delay="500"/>
                                  </p:stCondLst>
                                  <p:childTnLst>
                                    <p:animMotion origin="layout" path="M -1.25E-6 -2.22222E-6 L -1.25E-6 0.06181 " pathEditMode="relative" rAng="0" ptsTypes="AA">
                                      <p:cBhvr>
                                        <p:cTn id="64" dur="500" spd="-100000" fill="hold"/>
                                        <p:tgtEl>
                                          <p:spTgt spid="90"/>
                                        </p:tgtEl>
                                        <p:attrNameLst>
                                          <p:attrName>ppt_x</p:attrName>
                                          <p:attrName>ppt_y</p:attrName>
                                        </p:attrNameLst>
                                      </p:cBhvr>
                                      <p:rCtr x="0" y="3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4" grpId="0" animBg="1"/>
      <p:bldP spid="84" grpId="1" animBg="1"/>
      <p:bldP spid="9" grpId="0" animBg="1"/>
      <p:bldP spid="9" grpId="1" animBg="1"/>
      <p:bldP spid="87" grpId="0" animBg="1"/>
      <p:bldP spid="87" grpId="1" animBg="1"/>
      <p:bldP spid="88" grpId="0" animBg="1"/>
      <p:bldP spid="88" grpId="1" animBg="1"/>
      <p:bldP spid="75" grpId="0" animBg="1"/>
      <p:bldP spid="75" grpId="1" animBg="1"/>
      <p:bldP spid="83" grpId="0" animBg="1"/>
      <p:bldP spid="83" grpId="1" animBg="1"/>
      <p:bldP spid="76" grpId="0" animBg="1"/>
      <p:bldP spid="76" grpId="1" animBg="1"/>
      <p:bldP spid="12" grpId="0"/>
      <p:bldP spid="12" grpId="1"/>
      <p:bldP spid="89" grpId="0"/>
      <p:bldP spid="89" grpId="1"/>
      <p:bldP spid="90" grpId="0"/>
      <p:bldP spid="9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91E90C-16E7-42C3-96D0-337EFCB21E4A}"/>
              </a:ext>
            </a:extLst>
          </p:cNvPr>
          <p:cNvSpPr>
            <a:spLocks noGrp="1"/>
          </p:cNvSpPr>
          <p:nvPr>
            <p:ph type="title"/>
          </p:nvPr>
        </p:nvSpPr>
        <p:spPr/>
        <p:txBody>
          <a:bodyPr/>
          <a:lstStyle/>
          <a:p>
            <a:r>
              <a:rPr lang="en-US" dirty="0"/>
              <a:t>Agenda</a:t>
            </a:r>
          </a:p>
        </p:txBody>
      </p:sp>
      <p:sp>
        <p:nvSpPr>
          <p:cNvPr id="6" name="Text Placeholder 5">
            <a:extLst>
              <a:ext uri="{FF2B5EF4-FFF2-40B4-BE49-F238E27FC236}">
                <a16:creationId xmlns:a16="http://schemas.microsoft.com/office/drawing/2014/main" id="{460D15DF-EF97-44E8-BCDF-D3F111A97291}"/>
              </a:ext>
            </a:extLst>
          </p:cNvPr>
          <p:cNvSpPr>
            <a:spLocks noGrp="1"/>
          </p:cNvSpPr>
          <p:nvPr>
            <p:ph type="body" sz="quarter" idx="10"/>
          </p:nvPr>
        </p:nvSpPr>
        <p:spPr>
          <a:xfrm>
            <a:off x="584200" y="1435100"/>
            <a:ext cx="5212080" cy="4641271"/>
          </a:xfrm>
        </p:spPr>
        <p:txBody>
          <a:bodyPr/>
          <a:lstStyle/>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r>
              <a:rPr lang="en-US" sz="3600" b="0" i="0" u="none" strike="noStrike" dirty="0">
                <a:solidFill>
                  <a:srgbClr val="000000"/>
                </a:solidFill>
                <a:effectLst/>
                <a:latin typeface="Calibri" panose="020F0502020204030204" pitchFamily="34" charset="0"/>
              </a:rPr>
              <a:t>Using Jupyter Notebooks </a:t>
            </a:r>
            <a:r>
              <a:rPr lang="en-US" sz="3600" dirty="0">
                <a:solidFill>
                  <a:srgbClr val="000000"/>
                </a:solidFill>
                <a:latin typeface="Calibri" panose="020F0502020204030204" pitchFamily="34" charset="0"/>
              </a:rPr>
              <a:t>for Threat</a:t>
            </a:r>
            <a:r>
              <a:rPr lang="en-US" sz="3600" b="0" i="0" u="none" strike="noStrike" dirty="0">
                <a:solidFill>
                  <a:srgbClr val="000000"/>
                </a:solidFill>
                <a:effectLst/>
                <a:latin typeface="Calibri" panose="020F0502020204030204" pitchFamily="34" charset="0"/>
              </a:rPr>
              <a:t> Hunting</a:t>
            </a:r>
          </a:p>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endParaRPr lang="en-US" sz="3600" dirty="0">
              <a:solidFill>
                <a:srgbClr val="000000"/>
              </a:solidFill>
              <a:latin typeface="Calibri" panose="020F0502020204030204" pitchFamily="34" charset="0"/>
            </a:endParaRPr>
          </a:p>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r>
              <a:rPr lang="en-US" sz="3600" dirty="0">
                <a:solidFill>
                  <a:srgbClr val="000000"/>
                </a:solidFill>
                <a:latin typeface="Calibri" panose="020F0502020204030204" pitchFamily="34" charset="0"/>
              </a:rPr>
              <a:t>Microsoft Defender for Threat Intelligence (MDTI)</a:t>
            </a:r>
          </a:p>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endParaRPr lang="en-US" sz="3600" dirty="0">
              <a:solidFill>
                <a:srgbClr val="000000"/>
              </a:solidFill>
              <a:latin typeface="Calibri" panose="020F0502020204030204" pitchFamily="34" charset="0"/>
            </a:endParaRPr>
          </a:p>
          <a:p>
            <a:pPr marL="342900" marR="0" lvl="0" indent="-342900" algn="l" defTabSz="914367" rtl="0" eaLnBrk="1" fontAlgn="auto" latinLnBrk="0" hangingPunct="1">
              <a:lnSpc>
                <a:spcPct val="90000"/>
              </a:lnSpc>
              <a:spcBef>
                <a:spcPts val="0"/>
              </a:spcBef>
              <a:spcAft>
                <a:spcPts val="333"/>
              </a:spcAft>
              <a:buClrTx/>
              <a:buSzTx/>
              <a:buFont typeface="Wingdings" panose="05000000000000000000" pitchFamily="2" charset="2"/>
              <a:buChar char="§"/>
              <a:tabLst/>
              <a:defRPr/>
            </a:pPr>
            <a:r>
              <a:rPr lang="en-US" sz="3600" dirty="0">
                <a:solidFill>
                  <a:srgbClr val="000000"/>
                </a:solidFill>
                <a:latin typeface="Calibri" panose="020F0502020204030204" pitchFamily="34" charset="0"/>
              </a:rPr>
              <a:t>Defender External Attack Surface Management (EASM)</a:t>
            </a:r>
            <a:endParaRPr lang="en-US" sz="1050" dirty="0"/>
          </a:p>
        </p:txBody>
      </p:sp>
    </p:spTree>
    <p:extLst>
      <p:ext uri="{BB962C8B-B14F-4D97-AF65-F5344CB8AC3E}">
        <p14:creationId xmlns:p14="http://schemas.microsoft.com/office/powerpoint/2010/main" val="42691869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2438400"/>
            <a:ext cx="3844037" cy="1981200"/>
          </a:xfrm>
        </p:spPr>
        <p:txBody>
          <a:bodyPr wrap="square" anchor="ctr">
            <a:normAutofit/>
          </a:bodyPr>
          <a:lstStyle/>
          <a:p>
            <a:pPr lvl="1" algn="ctr"/>
            <a:r>
              <a:rPr lang="en-US" sz="3600">
                <a:solidFill>
                  <a:srgbClr val="000000"/>
                </a:solidFill>
                <a:latin typeface="+mj-lt"/>
                <a:cs typeface="Segoe UI"/>
              </a:rPr>
              <a:t>MDTI Common Use Cases</a:t>
            </a:r>
          </a:p>
        </p:txBody>
      </p:sp>
      <p:grpSp>
        <p:nvGrpSpPr>
          <p:cNvPr id="16" name="Group 15">
            <a:extLst>
              <a:ext uri="{FF2B5EF4-FFF2-40B4-BE49-F238E27FC236}">
                <a16:creationId xmlns:a16="http://schemas.microsoft.com/office/drawing/2014/main" id="{C32A7496-822A-BCAA-7D9D-B087FCB704FE}"/>
              </a:ext>
              <a:ext uri="{C183D7F6-B498-43B3-948B-1728B52AA6E4}">
                <adec:decorative xmlns:adec="http://schemas.microsoft.com/office/drawing/2017/decorative" val="1"/>
              </a:ext>
            </a:extLst>
          </p:cNvPr>
          <p:cNvGrpSpPr/>
          <p:nvPr/>
        </p:nvGrpSpPr>
        <p:grpSpPr>
          <a:xfrm>
            <a:off x="5041706" y="1202973"/>
            <a:ext cx="589686" cy="589686"/>
            <a:chOff x="5041706" y="1158240"/>
            <a:chExt cx="589686" cy="589686"/>
          </a:xfrm>
        </p:grpSpPr>
        <p:sp>
          <p:nvSpPr>
            <p:cNvPr id="15" name="Oval 14">
              <a:extLst>
                <a:ext uri="{FF2B5EF4-FFF2-40B4-BE49-F238E27FC236}">
                  <a16:creationId xmlns:a16="http://schemas.microsoft.com/office/drawing/2014/main" id="{FE9723AF-165F-C64C-C37A-DD3549DE1797}"/>
                </a:ext>
              </a:extLst>
            </p:cNvPr>
            <p:cNvSpPr/>
            <p:nvPr/>
          </p:nvSpPr>
          <p:spPr bwMode="auto">
            <a:xfrm>
              <a:off x="5041706" y="1158240"/>
              <a:ext cx="589686" cy="58968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4" name="Shield_EA18">
              <a:extLst>
                <a:ext uri="{FF2B5EF4-FFF2-40B4-BE49-F238E27FC236}">
                  <a16:creationId xmlns:a16="http://schemas.microsoft.com/office/drawing/2014/main" id="{E343AFFE-F259-1C82-DCE5-0A0D438B515D}"/>
                </a:ext>
              </a:extLst>
            </p:cNvPr>
            <p:cNvSpPr>
              <a:spLocks noChangeAspect="1"/>
            </p:cNvSpPr>
            <p:nvPr/>
          </p:nvSpPr>
          <p:spPr bwMode="auto">
            <a:xfrm>
              <a:off x="5168154" y="1273798"/>
              <a:ext cx="336791" cy="35857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58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sp>
        <p:nvSpPr>
          <p:cNvPr id="18" name="TextBox 17">
            <a:extLst>
              <a:ext uri="{FF2B5EF4-FFF2-40B4-BE49-F238E27FC236}">
                <a16:creationId xmlns:a16="http://schemas.microsoft.com/office/drawing/2014/main" id="{1951D680-FC86-916C-2B3A-713B99231490}"/>
              </a:ext>
            </a:extLst>
          </p:cNvPr>
          <p:cNvSpPr txBox="1"/>
          <p:nvPr/>
        </p:nvSpPr>
        <p:spPr>
          <a:xfrm>
            <a:off x="5757840" y="1220817"/>
            <a:ext cx="4907280"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a:ea typeface="+mn-ea"/>
                <a:cs typeface="Segoe UI"/>
              </a:rPr>
              <a:t>Security operations</a:t>
            </a:r>
            <a:endParaRPr kumimoji="0" lang="en-US" sz="1200" b="0" i="0" u="none" strike="noStrike" kern="1200" cap="none" spc="0" normalizeH="0" baseline="0" noProof="0">
              <a:ln>
                <a:noFill/>
              </a:ln>
              <a:solidFill>
                <a:srgbClr val="0078D4"/>
              </a:solidFill>
              <a:effectLst/>
              <a:uLnTx/>
              <a:uFillTx/>
              <a:latin typeface="Segoe UI Semibold"/>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Using data collected from a variety of defense tools to </a:t>
            </a:r>
            <a:r>
              <a:rPr kumimoji="0" lang="en-US" sz="1200" b="1" i="0" u="none" strike="noStrike" kern="1200" cap="none" spc="0" normalizeH="0" baseline="0" noProof="0">
                <a:ln>
                  <a:noFill/>
                </a:ln>
                <a:solidFill>
                  <a:srgbClr val="000000"/>
                </a:solidFill>
                <a:effectLst/>
                <a:uLnTx/>
                <a:uFillTx/>
                <a:latin typeface="Segoe UI Semibold"/>
                <a:ea typeface="+mn-ea"/>
                <a:cs typeface="Segoe UI"/>
              </a:rPr>
              <a:t>analyze events</a:t>
            </a:r>
            <a:r>
              <a:rPr kumimoji="0" lang="en-US" sz="1200" b="0" i="0" u="none" strike="noStrike" kern="1200" cap="none" spc="0" normalizeH="0" baseline="0" noProof="0">
                <a:ln>
                  <a:noFill/>
                </a:ln>
                <a:solidFill>
                  <a:srgbClr val="000000"/>
                </a:solidFill>
                <a:effectLst/>
                <a:uLnTx/>
                <a:uFillTx/>
                <a:latin typeface="Segoe UI Semibold"/>
                <a:ea typeface="+mn-ea"/>
                <a:cs typeface="Segoe UI"/>
              </a:rPr>
              <a:t> </a:t>
            </a:r>
            <a:r>
              <a:rPr kumimoji="0" lang="en-US" sz="1200" b="0" i="0" u="none" strike="noStrike" kern="1200" cap="none" spc="0" normalizeH="0" baseline="0" noProof="0">
                <a:ln>
                  <a:noFill/>
                </a:ln>
                <a:solidFill>
                  <a:srgbClr val="000000"/>
                </a:solidFill>
                <a:effectLst/>
                <a:uLnTx/>
                <a:uFillTx/>
                <a:latin typeface="Segoe UI"/>
                <a:ea typeface="+mn-ea"/>
                <a:cs typeface="Segoe UI"/>
              </a:rPr>
              <a:t>occurring within an environment to mitigate threats</a:t>
            </a:r>
          </a:p>
        </p:txBody>
      </p:sp>
      <p:cxnSp>
        <p:nvCxnSpPr>
          <p:cNvPr id="19" name="Straight Connector 18">
            <a:extLst>
              <a:ext uri="{FF2B5EF4-FFF2-40B4-BE49-F238E27FC236}">
                <a16:creationId xmlns:a16="http://schemas.microsoft.com/office/drawing/2014/main" id="{D9C7A839-A152-DD33-A129-9DE825E944B8}"/>
              </a:ext>
              <a:ext uri="{C183D7F6-B498-43B3-948B-1728B52AA6E4}">
                <adec:decorative xmlns:adec="http://schemas.microsoft.com/office/drawing/2017/decorative" val="1"/>
              </a:ext>
            </a:extLst>
          </p:cNvPr>
          <p:cNvCxnSpPr/>
          <p:nvPr/>
        </p:nvCxnSpPr>
        <p:spPr>
          <a:xfrm>
            <a:off x="4432300" y="1064399"/>
            <a:ext cx="0" cy="4729202"/>
          </a:xfrm>
          <a:prstGeom prst="line">
            <a:avLst/>
          </a:prstGeom>
          <a:ln>
            <a:gradFill flip="none" rotWithShape="1">
              <a:gsLst>
                <a:gs pos="0">
                  <a:schemeClr val="bg1"/>
                </a:gs>
                <a:gs pos="56000">
                  <a:schemeClr val="bg1">
                    <a:lumMod val="85000"/>
                  </a:schemeClr>
                </a:gs>
                <a:gs pos="99000">
                  <a:schemeClr val="bg1"/>
                </a:gs>
              </a:gsLst>
              <a:lin ang="162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2E9214A-7B69-6CAF-39E4-41A366E92ECF}"/>
              </a:ext>
            </a:extLst>
          </p:cNvPr>
          <p:cNvSpPr txBox="1"/>
          <p:nvPr/>
        </p:nvSpPr>
        <p:spPr>
          <a:xfrm>
            <a:off x="5757840" y="2155410"/>
            <a:ext cx="4907280"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a:ea typeface="+mn-ea"/>
                <a:cs typeface="Segoe UI"/>
              </a:rPr>
              <a:t>Incident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Segoe UI"/>
              </a:rPr>
              <a:t>Investigating, analyzing, </a:t>
            </a:r>
            <a:r>
              <a:rPr kumimoji="0" lang="en-US" sz="1200" b="0" i="0" u="none" strike="noStrike" kern="1200" cap="none" spc="0" normalizeH="0" baseline="0" noProof="0">
                <a:ln>
                  <a:noFill/>
                </a:ln>
                <a:solidFill>
                  <a:srgbClr val="000000"/>
                </a:solidFill>
                <a:effectLst/>
                <a:uLnTx/>
                <a:uFillTx/>
                <a:latin typeface="Segoe UI"/>
                <a:ea typeface="+mn-ea"/>
                <a:cs typeface="Segoe UI"/>
              </a:rPr>
              <a:t>and </a:t>
            </a:r>
            <a:r>
              <a:rPr kumimoji="0" lang="en-US" sz="1200" b="0" i="0" u="none" strike="noStrike" kern="1200" cap="none" spc="0" normalizeH="0" baseline="0" noProof="0">
                <a:ln>
                  <a:noFill/>
                </a:ln>
                <a:solidFill>
                  <a:srgbClr val="000000"/>
                </a:solidFill>
                <a:effectLst/>
                <a:uLnTx/>
                <a:uFillTx/>
                <a:latin typeface="Segoe UI Semibold"/>
                <a:ea typeface="+mn-ea"/>
                <a:cs typeface="Segoe UI"/>
              </a:rPr>
              <a:t>responding </a:t>
            </a:r>
            <a:r>
              <a:rPr kumimoji="0" lang="en-US" sz="1200" b="0" i="0" u="none" strike="noStrike" kern="1200" cap="none" spc="0" normalizeH="0" baseline="0" noProof="0">
                <a:ln>
                  <a:noFill/>
                </a:ln>
                <a:solidFill>
                  <a:srgbClr val="000000"/>
                </a:solidFill>
                <a:effectLst/>
                <a:uLnTx/>
                <a:uFillTx/>
                <a:latin typeface="Segoe UI"/>
                <a:ea typeface="+mn-ea"/>
                <a:cs typeface="Segoe UI"/>
              </a:rPr>
              <a:t>to cyber incidents within </a:t>
            </a:r>
            <a:br>
              <a:rPr kumimoji="0" lang="en-US" sz="1200" b="0" i="0" u="none" strike="noStrike" kern="1200" cap="none" spc="0" normalizeH="0" baseline="0" noProof="0">
                <a:ln>
                  <a:noFill/>
                </a:ln>
                <a:solidFill>
                  <a:srgbClr val="000000"/>
                </a:solidFill>
                <a:effectLst/>
                <a:uLnTx/>
                <a:uFillTx/>
                <a:latin typeface="Segoe UI"/>
                <a:ea typeface="+mn-ea"/>
                <a:cs typeface="Segoe UI"/>
              </a:rPr>
            </a:br>
            <a:r>
              <a:rPr kumimoji="0" lang="en-US" sz="1200" b="0" i="0" u="none" strike="noStrike" kern="1200" cap="none" spc="0" normalizeH="0" baseline="0" noProof="0">
                <a:ln>
                  <a:noFill/>
                </a:ln>
                <a:solidFill>
                  <a:srgbClr val="000000"/>
                </a:solidFill>
                <a:effectLst/>
                <a:uLnTx/>
                <a:uFillTx/>
                <a:latin typeface="Segoe UI"/>
                <a:ea typeface="+mn-ea"/>
                <a:cs typeface="Segoe UI"/>
              </a:rPr>
              <a:t>a network or enclave</a:t>
            </a:r>
          </a:p>
        </p:txBody>
      </p:sp>
      <p:grpSp>
        <p:nvGrpSpPr>
          <p:cNvPr id="2" name="Group 1">
            <a:extLst>
              <a:ext uri="{FF2B5EF4-FFF2-40B4-BE49-F238E27FC236}">
                <a16:creationId xmlns:a16="http://schemas.microsoft.com/office/drawing/2014/main" id="{6774C614-A225-0D39-238D-C65DEDD17E79}"/>
              </a:ext>
              <a:ext uri="{C183D7F6-B498-43B3-948B-1728B52AA6E4}">
                <adec:decorative xmlns:adec="http://schemas.microsoft.com/office/drawing/2017/decorative" val="1"/>
              </a:ext>
            </a:extLst>
          </p:cNvPr>
          <p:cNvGrpSpPr/>
          <p:nvPr/>
        </p:nvGrpSpPr>
        <p:grpSpPr>
          <a:xfrm>
            <a:off x="5041706" y="2146565"/>
            <a:ext cx="589686" cy="589686"/>
            <a:chOff x="5041706" y="2146565"/>
            <a:chExt cx="589686" cy="589686"/>
          </a:xfrm>
        </p:grpSpPr>
        <p:sp>
          <p:nvSpPr>
            <p:cNvPr id="21" name="Oval 20">
              <a:extLst>
                <a:ext uri="{FF2B5EF4-FFF2-40B4-BE49-F238E27FC236}">
                  <a16:creationId xmlns:a16="http://schemas.microsoft.com/office/drawing/2014/main" id="{49046221-AC36-C58B-8C28-B878E2B1FCF9}"/>
                </a:ext>
                <a:ext uri="{C183D7F6-B498-43B3-948B-1728B52AA6E4}">
                  <adec:decorative xmlns:adec="http://schemas.microsoft.com/office/drawing/2017/decorative" val="1"/>
                </a:ext>
              </a:extLst>
            </p:cNvPr>
            <p:cNvSpPr/>
            <p:nvPr/>
          </p:nvSpPr>
          <p:spPr bwMode="auto">
            <a:xfrm>
              <a:off x="5041706" y="2146565"/>
              <a:ext cx="589686" cy="58968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26" name="shield 3">
              <a:extLst>
                <a:ext uri="{FF2B5EF4-FFF2-40B4-BE49-F238E27FC236}">
                  <a16:creationId xmlns:a16="http://schemas.microsoft.com/office/drawing/2014/main" id="{7D3DEF73-828D-3F52-4378-7ADEC6551365}"/>
                </a:ext>
                <a:ext uri="{C183D7F6-B498-43B3-948B-1728B52AA6E4}">
                  <adec:decorative xmlns:adec="http://schemas.microsoft.com/office/drawing/2017/decorative" val="1"/>
                </a:ext>
              </a:extLst>
            </p:cNvPr>
            <p:cNvGrpSpPr/>
            <p:nvPr/>
          </p:nvGrpSpPr>
          <p:grpSpPr>
            <a:xfrm>
              <a:off x="5206016" y="2251632"/>
              <a:ext cx="261066" cy="379552"/>
              <a:chOff x="2686315" y="4826583"/>
              <a:chExt cx="298704" cy="434054"/>
            </a:xfrm>
            <a:noFill/>
          </p:grpSpPr>
          <p:sp>
            <p:nvSpPr>
              <p:cNvPr id="27" name="Freeform: Shape 26">
                <a:extLst>
                  <a:ext uri="{FF2B5EF4-FFF2-40B4-BE49-F238E27FC236}">
                    <a16:creationId xmlns:a16="http://schemas.microsoft.com/office/drawing/2014/main" id="{EF5869F5-4E23-98B9-CCDD-F8E5381B68BB}"/>
                  </a:ext>
                </a:extLst>
              </p:cNvPr>
              <p:cNvSpPr/>
              <p:nvPr/>
            </p:nvSpPr>
            <p:spPr>
              <a:xfrm>
                <a:off x="2686315" y="4826583"/>
                <a:ext cx="298704" cy="434054"/>
              </a:xfrm>
              <a:custGeom>
                <a:avLst/>
                <a:gdLst>
                  <a:gd name="connsiteX0" fmla="*/ 148908 w 298703"/>
                  <a:gd name="connsiteY0" fmla="*/ 1696 h 434054"/>
                  <a:gd name="connsiteX1" fmla="*/ 1696 w 298703"/>
                  <a:gd name="connsiteY1" fmla="*/ 57014 h 434054"/>
                  <a:gd name="connsiteX2" fmla="*/ 1696 w 298703"/>
                  <a:gd name="connsiteY2" fmla="*/ 317356 h 434054"/>
                  <a:gd name="connsiteX3" fmla="*/ 148228 w 298703"/>
                  <a:gd name="connsiteY3" fmla="*/ 432903 h 434054"/>
                  <a:gd name="connsiteX4" fmla="*/ 297178 w 298703"/>
                  <a:gd name="connsiteY4" fmla="*/ 317733 h 434054"/>
                  <a:gd name="connsiteX5" fmla="*/ 297178 w 298703"/>
                  <a:gd name="connsiteY5" fmla="*/ 57014 h 434054"/>
                  <a:gd name="connsiteX6" fmla="*/ 149890 w 298703"/>
                  <a:gd name="connsiteY6" fmla="*/ 1696 h 434054"/>
                  <a:gd name="connsiteX7" fmla="*/ 148908 w 298703"/>
                  <a:gd name="connsiteY7" fmla="*/ 1696 h 43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703" h="434054">
                    <a:moveTo>
                      <a:pt x="148908" y="1696"/>
                    </a:moveTo>
                    <a:cubicBezTo>
                      <a:pt x="103641" y="27844"/>
                      <a:pt x="54218" y="46585"/>
                      <a:pt x="1696" y="57014"/>
                    </a:cubicBezTo>
                    <a:lnTo>
                      <a:pt x="1696" y="317356"/>
                    </a:lnTo>
                    <a:lnTo>
                      <a:pt x="148228" y="432903"/>
                    </a:lnTo>
                    <a:lnTo>
                      <a:pt x="297178" y="317733"/>
                    </a:lnTo>
                    <a:lnTo>
                      <a:pt x="297178" y="57014"/>
                    </a:lnTo>
                    <a:cubicBezTo>
                      <a:pt x="244958" y="46585"/>
                      <a:pt x="195157" y="27844"/>
                      <a:pt x="149890" y="1696"/>
                    </a:cubicBezTo>
                    <a:lnTo>
                      <a:pt x="148908" y="1696"/>
                    </a:lnTo>
                    <a:close/>
                  </a:path>
                </a:pathLst>
              </a:custGeom>
              <a:grpFill/>
              <a:ln w="1587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Segoe UI"/>
                  <a:ea typeface="+mn-ea"/>
                  <a:cs typeface="+mn-cs"/>
                </a:endParaRPr>
              </a:p>
            </p:txBody>
          </p:sp>
          <p:sp>
            <p:nvSpPr>
              <p:cNvPr id="28" name="Freeform: Shape 27">
                <a:extLst>
                  <a:ext uri="{FF2B5EF4-FFF2-40B4-BE49-F238E27FC236}">
                    <a16:creationId xmlns:a16="http://schemas.microsoft.com/office/drawing/2014/main" id="{F1F69AA6-C94B-5BA5-0941-33DFEDE896B7}"/>
                  </a:ext>
                </a:extLst>
              </p:cNvPr>
              <p:cNvSpPr/>
              <p:nvPr/>
            </p:nvSpPr>
            <p:spPr>
              <a:xfrm>
                <a:off x="2760298" y="4938123"/>
                <a:ext cx="149352" cy="186690"/>
              </a:xfrm>
              <a:custGeom>
                <a:avLst/>
                <a:gdLst>
                  <a:gd name="connsiteX0" fmla="*/ 149211 w 149351"/>
                  <a:gd name="connsiteY0" fmla="*/ 93212 h 186690"/>
                  <a:gd name="connsiteX1" fmla="*/ 93817 w 149351"/>
                  <a:gd name="connsiteY1" fmla="*/ 93212 h 186690"/>
                  <a:gd name="connsiteX2" fmla="*/ 93817 w 149351"/>
                  <a:gd name="connsiteY2" fmla="*/ 1696 h 186690"/>
                  <a:gd name="connsiteX3" fmla="*/ 1696 w 149351"/>
                  <a:gd name="connsiteY3" fmla="*/ 93817 h 186690"/>
                  <a:gd name="connsiteX4" fmla="*/ 57090 w 149351"/>
                  <a:gd name="connsiteY4" fmla="*/ 93817 h 186690"/>
                  <a:gd name="connsiteX5" fmla="*/ 57090 w 149351"/>
                  <a:gd name="connsiteY5" fmla="*/ 185333 h 186690"/>
                  <a:gd name="connsiteX6" fmla="*/ 149211 w 149351"/>
                  <a:gd name="connsiteY6" fmla="*/ 93212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51" h="186690">
                    <a:moveTo>
                      <a:pt x="149211" y="93212"/>
                    </a:moveTo>
                    <a:lnTo>
                      <a:pt x="93817" y="93212"/>
                    </a:lnTo>
                    <a:lnTo>
                      <a:pt x="93817" y="1696"/>
                    </a:lnTo>
                    <a:lnTo>
                      <a:pt x="1696" y="93817"/>
                    </a:lnTo>
                    <a:lnTo>
                      <a:pt x="57090" y="93817"/>
                    </a:lnTo>
                    <a:lnTo>
                      <a:pt x="57090" y="185333"/>
                    </a:lnTo>
                    <a:lnTo>
                      <a:pt x="149211" y="93212"/>
                    </a:lnTo>
                    <a:close/>
                  </a:path>
                </a:pathLst>
              </a:custGeom>
              <a:grpFill/>
              <a:ln w="1587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30" name="TextBox 29">
            <a:extLst>
              <a:ext uri="{FF2B5EF4-FFF2-40B4-BE49-F238E27FC236}">
                <a16:creationId xmlns:a16="http://schemas.microsoft.com/office/drawing/2014/main" id="{30EBF330-088A-D9CF-7568-C98A31367121}"/>
              </a:ext>
            </a:extLst>
          </p:cNvPr>
          <p:cNvSpPr txBox="1"/>
          <p:nvPr/>
        </p:nvSpPr>
        <p:spPr>
          <a:xfrm>
            <a:off x="5757840" y="3199074"/>
            <a:ext cx="5595960"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a:ea typeface="+mn-ea"/>
                <a:cs typeface="Segoe UI"/>
              </a:rPr>
              <a:t>Threat hunting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Segoe UI"/>
              </a:rPr>
              <a:t>Proactively searching </a:t>
            </a:r>
            <a:r>
              <a:rPr kumimoji="0" lang="en-US" sz="1200" b="0" i="0" u="none" strike="noStrike" kern="1200" cap="none" spc="0" normalizeH="0" baseline="0" noProof="0">
                <a:ln>
                  <a:noFill/>
                </a:ln>
                <a:solidFill>
                  <a:srgbClr val="000000"/>
                </a:solidFill>
                <a:effectLst/>
                <a:uLnTx/>
                <a:uFillTx/>
                <a:latin typeface="Segoe UI"/>
                <a:ea typeface="+mn-ea"/>
                <a:cs typeface="Segoe UI"/>
              </a:rPr>
              <a:t>for malware or attackers hiding within a network </a:t>
            </a:r>
          </a:p>
        </p:txBody>
      </p:sp>
      <p:grpSp>
        <p:nvGrpSpPr>
          <p:cNvPr id="3" name="Group 2">
            <a:extLst>
              <a:ext uri="{FF2B5EF4-FFF2-40B4-BE49-F238E27FC236}">
                <a16:creationId xmlns:a16="http://schemas.microsoft.com/office/drawing/2014/main" id="{41072978-F504-693D-43AD-C46445C1EBE5}"/>
              </a:ext>
              <a:ext uri="{C183D7F6-B498-43B3-948B-1728B52AA6E4}">
                <adec:decorative xmlns:adec="http://schemas.microsoft.com/office/drawing/2017/decorative" val="1"/>
              </a:ext>
            </a:extLst>
          </p:cNvPr>
          <p:cNvGrpSpPr/>
          <p:nvPr/>
        </p:nvGrpSpPr>
        <p:grpSpPr>
          <a:xfrm>
            <a:off x="5041706" y="3088897"/>
            <a:ext cx="589686" cy="589686"/>
            <a:chOff x="5041706" y="3088897"/>
            <a:chExt cx="589686" cy="589686"/>
          </a:xfrm>
        </p:grpSpPr>
        <p:sp>
          <p:nvSpPr>
            <p:cNvPr id="29" name="Oval 28">
              <a:extLst>
                <a:ext uri="{FF2B5EF4-FFF2-40B4-BE49-F238E27FC236}">
                  <a16:creationId xmlns:a16="http://schemas.microsoft.com/office/drawing/2014/main" id="{416EABA7-DDF6-DF45-AB92-50FB665263DC}"/>
                </a:ext>
                <a:ext uri="{C183D7F6-B498-43B3-948B-1728B52AA6E4}">
                  <adec:decorative xmlns:adec="http://schemas.microsoft.com/office/drawing/2017/decorative" val="1"/>
                </a:ext>
              </a:extLst>
            </p:cNvPr>
            <p:cNvSpPr/>
            <p:nvPr/>
          </p:nvSpPr>
          <p:spPr bwMode="auto">
            <a:xfrm>
              <a:off x="5041706" y="3088897"/>
              <a:ext cx="589686" cy="58968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1" name="Graphic 105" descr="Threat intelligence, detection">
              <a:extLst>
                <a:ext uri="{FF2B5EF4-FFF2-40B4-BE49-F238E27FC236}">
                  <a16:creationId xmlns:a16="http://schemas.microsoft.com/office/drawing/2014/main" id="{094DD93C-1AE2-B6D0-0EE6-2B75F21F1105}"/>
                </a:ext>
              </a:extLst>
            </p:cNvPr>
            <p:cNvSpPr/>
            <p:nvPr/>
          </p:nvSpPr>
          <p:spPr>
            <a:xfrm>
              <a:off x="5168417" y="3218004"/>
              <a:ext cx="336265" cy="331473"/>
            </a:xfrm>
            <a:custGeom>
              <a:avLst/>
              <a:gdLst>
                <a:gd name="connsiteX0" fmla="*/ 355892 w 356108"/>
                <a:gd name="connsiteY0" fmla="*/ -347 h 351034"/>
                <a:gd name="connsiteX1" fmla="*/ 175547 w 356108"/>
                <a:gd name="connsiteY1" fmla="*/ 176318 h 351034"/>
                <a:gd name="connsiteX2" fmla="*/ 174013 w 356108"/>
                <a:gd name="connsiteY2" fmla="*/ 121110 h 351034"/>
                <a:gd name="connsiteX3" fmla="*/ 116965 w 356108"/>
                <a:gd name="connsiteY3" fmla="*/ 178158 h 351034"/>
                <a:gd name="connsiteX4" fmla="*/ 174013 w 356108"/>
                <a:gd name="connsiteY4" fmla="*/ 235206 h 351034"/>
                <a:gd name="connsiteX5" fmla="*/ 223394 w 356108"/>
                <a:gd name="connsiteY5" fmla="*/ 206683 h 351034"/>
                <a:gd name="connsiteX6" fmla="*/ 229834 w 356108"/>
                <a:gd name="connsiteY6" fmla="*/ 72190 h 351034"/>
                <a:gd name="connsiteX7" fmla="*/ 174473 w 356108"/>
                <a:gd name="connsiteY7" fmla="*/ 58542 h 351034"/>
                <a:gd name="connsiteX8" fmla="*/ 55638 w 356108"/>
                <a:gd name="connsiteY8" fmla="*/ 177100 h 351034"/>
                <a:gd name="connsiteX9" fmla="*/ 174213 w 356108"/>
                <a:gd name="connsiteY9" fmla="*/ 295935 h 351034"/>
                <a:gd name="connsiteX10" fmla="*/ 280442 w 356108"/>
                <a:gd name="connsiteY10" fmla="*/ 230452 h 351034"/>
                <a:gd name="connsiteX11" fmla="*/ 266180 w 356108"/>
                <a:gd name="connsiteY11" fmla="*/ 28637 h 351034"/>
                <a:gd name="connsiteX12" fmla="*/ 26179 w 356108"/>
                <a:gd name="connsiteY12" fmla="*/ 84320 h 351034"/>
                <a:gd name="connsiteX13" fmla="*/ 81862 w 356108"/>
                <a:gd name="connsiteY13" fmla="*/ 324306 h 351034"/>
                <a:gd name="connsiteX14" fmla="*/ 175087 w 356108"/>
                <a:gd name="connsiteY14" fmla="*/ 350683 h 351034"/>
                <a:gd name="connsiteX15" fmla="*/ 331969 w 356108"/>
                <a:gd name="connsiteY15" fmla="*/ 252382 h 35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6108" h="351034">
                  <a:moveTo>
                    <a:pt x="355892" y="-347"/>
                  </a:moveTo>
                  <a:lnTo>
                    <a:pt x="175547" y="176318"/>
                  </a:lnTo>
                  <a:moveTo>
                    <a:pt x="174013" y="121110"/>
                  </a:moveTo>
                  <a:cubicBezTo>
                    <a:pt x="142499" y="121110"/>
                    <a:pt x="116965" y="146644"/>
                    <a:pt x="116965" y="178158"/>
                  </a:cubicBezTo>
                  <a:cubicBezTo>
                    <a:pt x="116965" y="209673"/>
                    <a:pt x="142499" y="235206"/>
                    <a:pt x="174013" y="235206"/>
                  </a:cubicBezTo>
                  <a:cubicBezTo>
                    <a:pt x="194333" y="234976"/>
                    <a:pt x="213042" y="224165"/>
                    <a:pt x="223394" y="206683"/>
                  </a:cubicBezTo>
                  <a:moveTo>
                    <a:pt x="229834" y="72190"/>
                  </a:moveTo>
                  <a:cubicBezTo>
                    <a:pt x="212858" y="62958"/>
                    <a:pt x="193796" y="58265"/>
                    <a:pt x="174473" y="58542"/>
                  </a:cubicBezTo>
                  <a:cubicBezTo>
                    <a:pt x="108914" y="58465"/>
                    <a:pt x="55715" y="111556"/>
                    <a:pt x="55638" y="177100"/>
                  </a:cubicBezTo>
                  <a:cubicBezTo>
                    <a:pt x="55577" y="242659"/>
                    <a:pt x="108653" y="295858"/>
                    <a:pt x="174213" y="295935"/>
                  </a:cubicBezTo>
                  <a:cubicBezTo>
                    <a:pt x="219161" y="295981"/>
                    <a:pt x="260291" y="270631"/>
                    <a:pt x="280442" y="230452"/>
                  </a:cubicBezTo>
                  <a:moveTo>
                    <a:pt x="266180" y="28637"/>
                  </a:moveTo>
                  <a:cubicBezTo>
                    <a:pt x="184533" y="-22261"/>
                    <a:pt x="77077" y="2659"/>
                    <a:pt x="26179" y="84320"/>
                  </a:cubicBezTo>
                  <a:cubicBezTo>
                    <a:pt x="-24720" y="165966"/>
                    <a:pt x="216" y="273407"/>
                    <a:pt x="81862" y="324306"/>
                  </a:cubicBezTo>
                  <a:cubicBezTo>
                    <a:pt x="109819" y="341742"/>
                    <a:pt x="142146" y="350882"/>
                    <a:pt x="175087" y="350683"/>
                  </a:cubicBezTo>
                  <a:cubicBezTo>
                    <a:pt x="242042" y="351204"/>
                    <a:pt x="303230" y="312865"/>
                    <a:pt x="331969" y="252382"/>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33" name="TextBox 32">
            <a:extLst>
              <a:ext uri="{FF2B5EF4-FFF2-40B4-BE49-F238E27FC236}">
                <a16:creationId xmlns:a16="http://schemas.microsoft.com/office/drawing/2014/main" id="{94F5EAF0-8E08-8B79-F5BD-E045A1A374DD}"/>
              </a:ext>
            </a:extLst>
          </p:cNvPr>
          <p:cNvSpPr txBox="1"/>
          <p:nvPr/>
        </p:nvSpPr>
        <p:spPr>
          <a:xfrm>
            <a:off x="5757840" y="4049073"/>
            <a:ext cx="5595960"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a:ea typeface="+mn-ea"/>
                <a:cs typeface="Segoe UI"/>
              </a:rPr>
              <a:t>Cyber threat intelligence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Segoe UI"/>
              </a:rPr>
              <a:t>Identifying and tracking </a:t>
            </a:r>
            <a:r>
              <a:rPr kumimoji="0" lang="en-US" sz="1200" b="0" i="0" u="none" strike="noStrike" kern="1200" cap="none" spc="0" normalizeH="0" baseline="0" noProof="0">
                <a:ln>
                  <a:noFill/>
                </a:ln>
                <a:solidFill>
                  <a:srgbClr val="000000"/>
                </a:solidFill>
                <a:effectLst/>
                <a:uLnTx/>
                <a:uFillTx/>
                <a:latin typeface="Segoe UI"/>
                <a:ea typeface="+mn-ea"/>
                <a:cs typeface="Segoe UI"/>
              </a:rPr>
              <a:t>cyber threats to an organization and working </a:t>
            </a:r>
            <a:br>
              <a:rPr kumimoji="0" lang="en-US" sz="1200" b="0" i="0" u="none" strike="noStrike" kern="1200" cap="none" spc="0" normalizeH="0" baseline="0" noProof="0">
                <a:ln>
                  <a:noFill/>
                </a:ln>
                <a:solidFill>
                  <a:srgbClr val="000000"/>
                </a:solidFill>
                <a:effectLst/>
                <a:uLnTx/>
                <a:uFillTx/>
                <a:latin typeface="Segoe UI"/>
                <a:ea typeface="+mn-ea"/>
                <a:cs typeface="Segoe UI"/>
              </a:rPr>
            </a:br>
            <a:r>
              <a:rPr kumimoji="0" lang="en-US" sz="1200" b="0" i="0" u="none" strike="noStrike" kern="1200" cap="none" spc="0" normalizeH="0" baseline="0" noProof="0">
                <a:ln>
                  <a:noFill/>
                </a:ln>
                <a:solidFill>
                  <a:srgbClr val="000000"/>
                </a:solidFill>
                <a:effectLst/>
                <a:uLnTx/>
                <a:uFillTx/>
                <a:latin typeface="Segoe UI"/>
                <a:ea typeface="+mn-ea"/>
                <a:cs typeface="Segoe UI"/>
              </a:rPr>
              <a:t>with stakeholders to reduce risk</a:t>
            </a:r>
          </a:p>
        </p:txBody>
      </p:sp>
      <p:sp>
        <p:nvSpPr>
          <p:cNvPr id="36" name="TextBox 35">
            <a:extLst>
              <a:ext uri="{FF2B5EF4-FFF2-40B4-BE49-F238E27FC236}">
                <a16:creationId xmlns:a16="http://schemas.microsoft.com/office/drawing/2014/main" id="{EB46CAA9-E4D4-6FC7-2705-9FDC28DEBD9F}"/>
              </a:ext>
            </a:extLst>
          </p:cNvPr>
          <p:cNvSpPr txBox="1"/>
          <p:nvPr/>
        </p:nvSpPr>
        <p:spPr>
          <a:xfrm>
            <a:off x="5757840" y="4947699"/>
            <a:ext cx="5595960"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8D4"/>
                </a:solidFill>
                <a:effectLst/>
                <a:uLnTx/>
                <a:uFillTx/>
                <a:latin typeface="Segoe UI Semibold"/>
                <a:ea typeface="+mn-ea"/>
                <a:cs typeface="Segoe UI"/>
              </a:rPr>
              <a:t>Cybersecurity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Semibold"/>
                <a:ea typeface="+mn-ea"/>
                <a:cs typeface="Segoe UI"/>
              </a:rPr>
              <a:t>Developing </a:t>
            </a:r>
            <a:r>
              <a:rPr kumimoji="0" lang="en-US" sz="1200" b="0" i="0" u="none" strike="noStrike" kern="1200" cap="none" spc="0" normalizeH="0" baseline="0" noProof="0">
                <a:ln>
                  <a:noFill/>
                </a:ln>
                <a:solidFill>
                  <a:srgbClr val="000000"/>
                </a:solidFill>
                <a:effectLst/>
                <a:uLnTx/>
                <a:uFillTx/>
                <a:latin typeface="Segoe UI"/>
                <a:ea typeface="+mn-ea"/>
                <a:cs typeface="Segoe UI"/>
              </a:rPr>
              <a:t>new concepts or novel approaches to identify and defend </a:t>
            </a:r>
            <a:br>
              <a:rPr kumimoji="0" lang="en-US" sz="1200" b="0" i="0" u="none" strike="noStrike" kern="1200" cap="none" spc="0" normalizeH="0" baseline="0" noProof="0">
                <a:ln>
                  <a:noFill/>
                </a:ln>
                <a:solidFill>
                  <a:srgbClr val="000000"/>
                </a:solidFill>
                <a:effectLst/>
                <a:uLnTx/>
                <a:uFillTx/>
                <a:latin typeface="Segoe UI"/>
                <a:ea typeface="+mn-ea"/>
                <a:cs typeface="Segoe UI"/>
              </a:rPr>
            </a:br>
            <a:r>
              <a:rPr kumimoji="0" lang="en-US" sz="1200" b="0" i="0" u="none" strike="noStrike" kern="1200" cap="none" spc="0" normalizeH="0" baseline="0" noProof="0">
                <a:ln>
                  <a:noFill/>
                </a:ln>
                <a:solidFill>
                  <a:srgbClr val="000000"/>
                </a:solidFill>
                <a:effectLst/>
                <a:uLnTx/>
                <a:uFillTx/>
                <a:latin typeface="Segoe UI"/>
                <a:ea typeface="+mn-ea"/>
                <a:cs typeface="Segoe UI"/>
              </a:rPr>
              <a:t>against cyber threats</a:t>
            </a:r>
          </a:p>
        </p:txBody>
      </p:sp>
      <p:grpSp>
        <p:nvGrpSpPr>
          <p:cNvPr id="4" name="Group 3">
            <a:extLst>
              <a:ext uri="{FF2B5EF4-FFF2-40B4-BE49-F238E27FC236}">
                <a16:creationId xmlns:a16="http://schemas.microsoft.com/office/drawing/2014/main" id="{EFCAB9FA-F16C-AB16-3E63-F88A0459FC76}"/>
              </a:ext>
              <a:ext uri="{C183D7F6-B498-43B3-948B-1728B52AA6E4}">
                <adec:decorative xmlns:adec="http://schemas.microsoft.com/office/drawing/2017/decorative" val="1"/>
              </a:ext>
            </a:extLst>
          </p:cNvPr>
          <p:cNvGrpSpPr/>
          <p:nvPr/>
        </p:nvGrpSpPr>
        <p:grpSpPr>
          <a:xfrm>
            <a:off x="5041706" y="4031229"/>
            <a:ext cx="589686" cy="589686"/>
            <a:chOff x="5041706" y="4031229"/>
            <a:chExt cx="589686" cy="589686"/>
          </a:xfrm>
        </p:grpSpPr>
        <p:sp>
          <p:nvSpPr>
            <p:cNvPr id="32" name="Oval 31">
              <a:extLst>
                <a:ext uri="{FF2B5EF4-FFF2-40B4-BE49-F238E27FC236}">
                  <a16:creationId xmlns:a16="http://schemas.microsoft.com/office/drawing/2014/main" id="{5CBF26EE-3976-1490-741F-B3EEEE5F897B}"/>
                </a:ext>
              </a:extLst>
            </p:cNvPr>
            <p:cNvSpPr/>
            <p:nvPr/>
          </p:nvSpPr>
          <p:spPr bwMode="auto">
            <a:xfrm>
              <a:off x="5041706" y="4031229"/>
              <a:ext cx="589686" cy="58968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7" name="BarChartVertical_E9EC">
              <a:extLst>
                <a:ext uri="{FF2B5EF4-FFF2-40B4-BE49-F238E27FC236}">
                  <a16:creationId xmlns:a16="http://schemas.microsoft.com/office/drawing/2014/main" id="{189EFF47-8DE9-4E6C-F6D3-EA1858EFAB80}"/>
                </a:ext>
              </a:extLst>
            </p:cNvPr>
            <p:cNvSpPr>
              <a:spLocks noChangeAspect="1" noEditPoints="1"/>
            </p:cNvSpPr>
            <p:nvPr/>
          </p:nvSpPr>
          <p:spPr bwMode="auto">
            <a:xfrm>
              <a:off x="5196073" y="4185563"/>
              <a:ext cx="280953" cy="281019"/>
            </a:xfrm>
            <a:custGeom>
              <a:avLst/>
              <a:gdLst>
                <a:gd name="T0" fmla="*/ 630 w 4250"/>
                <a:gd name="T1" fmla="*/ 3622 h 4251"/>
                <a:gd name="T2" fmla="*/ 630 w 4250"/>
                <a:gd name="T3" fmla="*/ 1102 h 4251"/>
                <a:gd name="T4" fmla="*/ 1259 w 4250"/>
                <a:gd name="T5" fmla="*/ 1102 h 4251"/>
                <a:gd name="T6" fmla="*/ 1259 w 4250"/>
                <a:gd name="T7" fmla="*/ 3622 h 4251"/>
                <a:gd name="T8" fmla="*/ 630 w 4250"/>
                <a:gd name="T9" fmla="*/ 3622 h 4251"/>
                <a:gd name="T10" fmla="*/ 2519 w 4250"/>
                <a:gd name="T11" fmla="*/ 3622 h 4251"/>
                <a:gd name="T12" fmla="*/ 2519 w 4250"/>
                <a:gd name="T13" fmla="*/ 1732 h 4251"/>
                <a:gd name="T14" fmla="*/ 1889 w 4250"/>
                <a:gd name="T15" fmla="*/ 1732 h 4251"/>
                <a:gd name="T16" fmla="*/ 1889 w 4250"/>
                <a:gd name="T17" fmla="*/ 3622 h 4251"/>
                <a:gd name="T18" fmla="*/ 2519 w 4250"/>
                <a:gd name="T19" fmla="*/ 3622 h 4251"/>
                <a:gd name="T20" fmla="*/ 3778 w 4250"/>
                <a:gd name="T21" fmla="*/ 3622 h 4251"/>
                <a:gd name="T22" fmla="*/ 3778 w 4250"/>
                <a:gd name="T23" fmla="*/ 472 h 4251"/>
                <a:gd name="T24" fmla="*/ 3149 w 4250"/>
                <a:gd name="T25" fmla="*/ 472 h 4251"/>
                <a:gd name="T26" fmla="*/ 3149 w 4250"/>
                <a:gd name="T27" fmla="*/ 3622 h 4251"/>
                <a:gd name="T28" fmla="*/ 3778 w 4250"/>
                <a:gd name="T29" fmla="*/ 3622 h 4251"/>
                <a:gd name="T30" fmla="*/ 0 w 4250"/>
                <a:gd name="T31" fmla="*/ 0 h 4251"/>
                <a:gd name="T32" fmla="*/ 0 w 4250"/>
                <a:gd name="T33" fmla="*/ 4251 h 4251"/>
                <a:gd name="T34" fmla="*/ 4250 w 4250"/>
                <a:gd name="T35" fmla="*/ 4251 h 4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50" h="4251">
                  <a:moveTo>
                    <a:pt x="630" y="3622"/>
                  </a:moveTo>
                  <a:lnTo>
                    <a:pt x="630" y="1102"/>
                  </a:lnTo>
                  <a:lnTo>
                    <a:pt x="1259" y="1102"/>
                  </a:lnTo>
                  <a:lnTo>
                    <a:pt x="1259" y="3622"/>
                  </a:lnTo>
                  <a:lnTo>
                    <a:pt x="630" y="3622"/>
                  </a:lnTo>
                  <a:moveTo>
                    <a:pt x="2519" y="3622"/>
                  </a:moveTo>
                  <a:lnTo>
                    <a:pt x="2519" y="1732"/>
                  </a:lnTo>
                  <a:lnTo>
                    <a:pt x="1889" y="1732"/>
                  </a:lnTo>
                  <a:lnTo>
                    <a:pt x="1889" y="3622"/>
                  </a:lnTo>
                  <a:lnTo>
                    <a:pt x="2519" y="3622"/>
                  </a:lnTo>
                  <a:moveTo>
                    <a:pt x="3778" y="3622"/>
                  </a:moveTo>
                  <a:lnTo>
                    <a:pt x="3778" y="472"/>
                  </a:lnTo>
                  <a:lnTo>
                    <a:pt x="3149" y="472"/>
                  </a:lnTo>
                  <a:lnTo>
                    <a:pt x="3149" y="3622"/>
                  </a:lnTo>
                  <a:lnTo>
                    <a:pt x="3778" y="3622"/>
                  </a:lnTo>
                  <a:moveTo>
                    <a:pt x="0" y="0"/>
                  </a:moveTo>
                  <a:lnTo>
                    <a:pt x="0" y="4251"/>
                  </a:lnTo>
                  <a:lnTo>
                    <a:pt x="4250" y="4251"/>
                  </a:ln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nvGrpSpPr>
          <p:cNvPr id="5" name="Group 4">
            <a:extLst>
              <a:ext uri="{FF2B5EF4-FFF2-40B4-BE49-F238E27FC236}">
                <a16:creationId xmlns:a16="http://schemas.microsoft.com/office/drawing/2014/main" id="{9E6DE9AE-8735-EA15-0469-DFF6A89A19D6}"/>
              </a:ext>
              <a:ext uri="{C183D7F6-B498-43B3-948B-1728B52AA6E4}">
                <adec:decorative xmlns:adec="http://schemas.microsoft.com/office/drawing/2017/decorative" val="1"/>
              </a:ext>
            </a:extLst>
          </p:cNvPr>
          <p:cNvGrpSpPr/>
          <p:nvPr/>
        </p:nvGrpSpPr>
        <p:grpSpPr>
          <a:xfrm>
            <a:off x="5041706" y="4973561"/>
            <a:ext cx="589686" cy="589686"/>
            <a:chOff x="5041706" y="4973561"/>
            <a:chExt cx="589686" cy="589686"/>
          </a:xfrm>
        </p:grpSpPr>
        <p:sp>
          <p:nvSpPr>
            <p:cNvPr id="35" name="Oval 34">
              <a:extLst>
                <a:ext uri="{FF2B5EF4-FFF2-40B4-BE49-F238E27FC236}">
                  <a16:creationId xmlns:a16="http://schemas.microsoft.com/office/drawing/2014/main" id="{59E72FC0-337A-D4C9-84FC-0B5EB1EA5A8E}"/>
                </a:ext>
              </a:extLst>
            </p:cNvPr>
            <p:cNvSpPr/>
            <p:nvPr/>
          </p:nvSpPr>
          <p:spPr bwMode="auto">
            <a:xfrm>
              <a:off x="5041706" y="4973561"/>
              <a:ext cx="589686" cy="58968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8" name="Graphic 111">
              <a:extLst>
                <a:ext uri="{FF2B5EF4-FFF2-40B4-BE49-F238E27FC236}">
                  <a16:creationId xmlns:a16="http://schemas.microsoft.com/office/drawing/2014/main" id="{FA9EE128-BEF6-FB53-2497-D897BF5B981C}"/>
                </a:ext>
              </a:extLst>
            </p:cNvPr>
            <p:cNvSpPr/>
            <p:nvPr/>
          </p:nvSpPr>
          <p:spPr>
            <a:xfrm>
              <a:off x="5196460" y="5108349"/>
              <a:ext cx="280178" cy="320111"/>
            </a:xfrm>
            <a:custGeom>
              <a:avLst/>
              <a:gdLst>
                <a:gd name="connsiteX0" fmla="*/ 47994 w 311457"/>
                <a:gd name="connsiteY0" fmla="*/ 308431 h 355848"/>
                <a:gd name="connsiteX1" fmla="*/ 0 w 311457"/>
                <a:gd name="connsiteY1" fmla="*/ 308431 h 355848"/>
                <a:gd name="connsiteX2" fmla="*/ 0 w 311457"/>
                <a:gd name="connsiteY2" fmla="*/ 0 h 355848"/>
                <a:gd name="connsiteX3" fmla="*/ 263607 w 311457"/>
                <a:gd name="connsiteY3" fmla="*/ 0 h 355848"/>
                <a:gd name="connsiteX4" fmla="*/ 263607 w 311457"/>
                <a:gd name="connsiteY4" fmla="*/ 94979 h 355848"/>
                <a:gd name="connsiteX5" fmla="*/ 215469 w 311457"/>
                <a:gd name="connsiteY5" fmla="*/ 47418 h 355848"/>
                <a:gd name="connsiteX6" fmla="*/ 215469 w 311457"/>
                <a:gd name="connsiteY6" fmla="*/ 142253 h 355848"/>
                <a:gd name="connsiteX7" fmla="*/ 311313 w 311457"/>
                <a:gd name="connsiteY7" fmla="*/ 142253 h 355848"/>
                <a:gd name="connsiteX8" fmla="*/ 311313 w 311457"/>
                <a:gd name="connsiteY8" fmla="*/ 142397 h 355848"/>
                <a:gd name="connsiteX9" fmla="*/ 215469 w 311457"/>
                <a:gd name="connsiteY9" fmla="*/ 47418 h 355848"/>
                <a:gd name="connsiteX10" fmla="*/ 47994 w 311457"/>
                <a:gd name="connsiteY10" fmla="*/ 47418 h 355848"/>
                <a:gd name="connsiteX11" fmla="*/ 47994 w 311457"/>
                <a:gd name="connsiteY11" fmla="*/ 355848 h 355848"/>
                <a:gd name="connsiteX12" fmla="*/ 311457 w 311457"/>
                <a:gd name="connsiteY12" fmla="*/ 355848 h 355848"/>
                <a:gd name="connsiteX13" fmla="*/ 311457 w 311457"/>
                <a:gd name="connsiteY13" fmla="*/ 142397 h 355848"/>
                <a:gd name="connsiteX14" fmla="*/ 83882 w 311457"/>
                <a:gd name="connsiteY14" fmla="*/ 237232 h 355848"/>
                <a:gd name="connsiteX15" fmla="*/ 251501 w 311457"/>
                <a:gd name="connsiteY15" fmla="*/ 237232 h 355848"/>
                <a:gd name="connsiteX16" fmla="*/ 83882 w 311457"/>
                <a:gd name="connsiteY16" fmla="*/ 189815 h 355848"/>
                <a:gd name="connsiteX17" fmla="*/ 251501 w 311457"/>
                <a:gd name="connsiteY17" fmla="*/ 189815 h 355848"/>
                <a:gd name="connsiteX18" fmla="*/ 83882 w 311457"/>
                <a:gd name="connsiteY18" fmla="*/ 142397 h 355848"/>
                <a:gd name="connsiteX19" fmla="*/ 179726 w 311457"/>
                <a:gd name="connsiteY19" fmla="*/ 142397 h 355848"/>
                <a:gd name="connsiteX20" fmla="*/ 83882 w 311457"/>
                <a:gd name="connsiteY20" fmla="*/ 94979 h 355848"/>
                <a:gd name="connsiteX21" fmla="*/ 179726 w 311457"/>
                <a:gd name="connsiteY21" fmla="*/ 94979 h 355848"/>
                <a:gd name="connsiteX0" fmla="*/ 47994 w 311457"/>
                <a:gd name="connsiteY0" fmla="*/ 308431 h 355848"/>
                <a:gd name="connsiteX1" fmla="*/ 0 w 311457"/>
                <a:gd name="connsiteY1" fmla="*/ 308431 h 355848"/>
                <a:gd name="connsiteX2" fmla="*/ 0 w 311457"/>
                <a:gd name="connsiteY2" fmla="*/ 0 h 355848"/>
                <a:gd name="connsiteX3" fmla="*/ 263607 w 311457"/>
                <a:gd name="connsiteY3" fmla="*/ 0 h 355848"/>
                <a:gd name="connsiteX4" fmla="*/ 263607 w 311457"/>
                <a:gd name="connsiteY4" fmla="*/ 94979 h 355848"/>
                <a:gd name="connsiteX5" fmla="*/ 215469 w 311457"/>
                <a:gd name="connsiteY5" fmla="*/ 47418 h 355848"/>
                <a:gd name="connsiteX6" fmla="*/ 215469 w 311457"/>
                <a:gd name="connsiteY6" fmla="*/ 142253 h 355848"/>
                <a:gd name="connsiteX7" fmla="*/ 311313 w 311457"/>
                <a:gd name="connsiteY7" fmla="*/ 142253 h 355848"/>
                <a:gd name="connsiteX8" fmla="*/ 311313 w 311457"/>
                <a:gd name="connsiteY8" fmla="*/ 142397 h 355848"/>
                <a:gd name="connsiteX9" fmla="*/ 215469 w 311457"/>
                <a:gd name="connsiteY9" fmla="*/ 47418 h 355848"/>
                <a:gd name="connsiteX10" fmla="*/ 47994 w 311457"/>
                <a:gd name="connsiteY10" fmla="*/ 47418 h 355848"/>
                <a:gd name="connsiteX11" fmla="*/ 47994 w 311457"/>
                <a:gd name="connsiteY11" fmla="*/ 355848 h 355848"/>
                <a:gd name="connsiteX12" fmla="*/ 311457 w 311457"/>
                <a:gd name="connsiteY12" fmla="*/ 355848 h 355848"/>
                <a:gd name="connsiteX13" fmla="*/ 311457 w 311457"/>
                <a:gd name="connsiteY13" fmla="*/ 136682 h 355848"/>
                <a:gd name="connsiteX14" fmla="*/ 83882 w 311457"/>
                <a:gd name="connsiteY14" fmla="*/ 237232 h 355848"/>
                <a:gd name="connsiteX15" fmla="*/ 251501 w 311457"/>
                <a:gd name="connsiteY15" fmla="*/ 237232 h 355848"/>
                <a:gd name="connsiteX16" fmla="*/ 83882 w 311457"/>
                <a:gd name="connsiteY16" fmla="*/ 189815 h 355848"/>
                <a:gd name="connsiteX17" fmla="*/ 251501 w 311457"/>
                <a:gd name="connsiteY17" fmla="*/ 189815 h 355848"/>
                <a:gd name="connsiteX18" fmla="*/ 83882 w 311457"/>
                <a:gd name="connsiteY18" fmla="*/ 142397 h 355848"/>
                <a:gd name="connsiteX19" fmla="*/ 179726 w 311457"/>
                <a:gd name="connsiteY19" fmla="*/ 142397 h 355848"/>
                <a:gd name="connsiteX20" fmla="*/ 83882 w 311457"/>
                <a:gd name="connsiteY20" fmla="*/ 94979 h 355848"/>
                <a:gd name="connsiteX21" fmla="*/ 179726 w 311457"/>
                <a:gd name="connsiteY21" fmla="*/ 94979 h 35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1457" h="355848">
                  <a:moveTo>
                    <a:pt x="47994" y="308431"/>
                  </a:moveTo>
                  <a:lnTo>
                    <a:pt x="0" y="308431"/>
                  </a:lnTo>
                  <a:lnTo>
                    <a:pt x="0" y="0"/>
                  </a:lnTo>
                  <a:lnTo>
                    <a:pt x="263607" y="0"/>
                  </a:lnTo>
                  <a:lnTo>
                    <a:pt x="263607" y="94979"/>
                  </a:lnTo>
                  <a:moveTo>
                    <a:pt x="215469" y="47418"/>
                  </a:moveTo>
                  <a:lnTo>
                    <a:pt x="215469" y="142253"/>
                  </a:lnTo>
                  <a:lnTo>
                    <a:pt x="311313" y="142253"/>
                  </a:lnTo>
                  <a:moveTo>
                    <a:pt x="311313" y="142397"/>
                  </a:moveTo>
                  <a:lnTo>
                    <a:pt x="215469" y="47418"/>
                  </a:lnTo>
                  <a:lnTo>
                    <a:pt x="47994" y="47418"/>
                  </a:lnTo>
                  <a:lnTo>
                    <a:pt x="47994" y="355848"/>
                  </a:lnTo>
                  <a:lnTo>
                    <a:pt x="311457" y="355848"/>
                  </a:lnTo>
                  <a:lnTo>
                    <a:pt x="311457" y="136682"/>
                  </a:lnTo>
                  <a:moveTo>
                    <a:pt x="83882" y="237232"/>
                  </a:moveTo>
                  <a:lnTo>
                    <a:pt x="251501" y="237232"/>
                  </a:lnTo>
                  <a:moveTo>
                    <a:pt x="83882" y="189815"/>
                  </a:moveTo>
                  <a:lnTo>
                    <a:pt x="251501" y="189815"/>
                  </a:lnTo>
                  <a:moveTo>
                    <a:pt x="83882" y="142397"/>
                  </a:moveTo>
                  <a:lnTo>
                    <a:pt x="179726" y="142397"/>
                  </a:lnTo>
                  <a:moveTo>
                    <a:pt x="83882" y="94979"/>
                  </a:moveTo>
                  <a:lnTo>
                    <a:pt x="179726" y="94979"/>
                  </a:ln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Tree>
    <p:extLst>
      <p:ext uri="{BB962C8B-B14F-4D97-AF65-F5344CB8AC3E}">
        <p14:creationId xmlns:p14="http://schemas.microsoft.com/office/powerpoint/2010/main" val="2305900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50A77B-0F6A-8DA0-228B-B30DAF51DE9C}"/>
              </a:ext>
            </a:extLst>
          </p:cNvPr>
          <p:cNvSpPr>
            <a:spLocks noGrp="1"/>
          </p:cNvSpPr>
          <p:nvPr>
            <p:ph type="title"/>
          </p:nvPr>
        </p:nvSpPr>
        <p:spPr/>
        <p:txBody>
          <a:bodyPr/>
          <a:lstStyle/>
          <a:p>
            <a:r>
              <a:rPr lang="en-US">
                <a:cs typeface="Segoe UI"/>
              </a:rPr>
              <a:t>Defender TI Features</a:t>
            </a:r>
            <a:endParaRPr lang="en-US"/>
          </a:p>
        </p:txBody>
      </p:sp>
      <p:grpSp>
        <p:nvGrpSpPr>
          <p:cNvPr id="4" name="Group 3">
            <a:extLst>
              <a:ext uri="{FF2B5EF4-FFF2-40B4-BE49-F238E27FC236}">
                <a16:creationId xmlns:a16="http://schemas.microsoft.com/office/drawing/2014/main" id="{41294B28-43DD-6C69-E346-505822CF164C}"/>
              </a:ext>
            </a:extLst>
          </p:cNvPr>
          <p:cNvGrpSpPr/>
          <p:nvPr/>
        </p:nvGrpSpPr>
        <p:grpSpPr>
          <a:xfrm>
            <a:off x="588263" y="2929703"/>
            <a:ext cx="10755538" cy="1231106"/>
            <a:chOff x="588263" y="1644905"/>
            <a:chExt cx="10755538" cy="1231106"/>
          </a:xfrm>
        </p:grpSpPr>
        <p:grpSp>
          <p:nvGrpSpPr>
            <p:cNvPr id="28" name="Group 27">
              <a:extLst>
                <a:ext uri="{FF2B5EF4-FFF2-40B4-BE49-F238E27FC236}">
                  <a16:creationId xmlns:a16="http://schemas.microsoft.com/office/drawing/2014/main" id="{1F12D5E4-0AA3-AA9A-0AB1-85366AC85A72}"/>
                </a:ext>
                <a:ext uri="{C183D7F6-B498-43B3-948B-1728B52AA6E4}">
                  <adec:decorative xmlns:adec="http://schemas.microsoft.com/office/drawing/2017/decorative" val="1"/>
                </a:ext>
              </a:extLst>
            </p:cNvPr>
            <p:cNvGrpSpPr/>
            <p:nvPr/>
          </p:nvGrpSpPr>
          <p:grpSpPr>
            <a:xfrm>
              <a:off x="588263" y="1817794"/>
              <a:ext cx="885328" cy="885328"/>
              <a:chOff x="1323351" y="1583459"/>
              <a:chExt cx="1182774" cy="1182774"/>
            </a:xfrm>
          </p:grpSpPr>
          <p:sp>
            <p:nvSpPr>
              <p:cNvPr id="8" name="Oval 7">
                <a:extLst>
                  <a:ext uri="{FF2B5EF4-FFF2-40B4-BE49-F238E27FC236}">
                    <a16:creationId xmlns:a16="http://schemas.microsoft.com/office/drawing/2014/main" id="{C40CA74C-9900-1E7A-780E-11AD8DC2E9D8}"/>
                  </a:ext>
                  <a:ext uri="{C183D7F6-B498-43B3-948B-1728B52AA6E4}">
                    <adec:decorative xmlns:adec="http://schemas.microsoft.com/office/drawing/2017/decorative" val="1"/>
                  </a:ext>
                </a:extLst>
              </p:cNvPr>
              <p:cNvSpPr/>
              <p:nvPr/>
            </p:nvSpPr>
            <p:spPr bwMode="auto">
              <a:xfrm>
                <a:off x="1323351" y="1583459"/>
                <a:ext cx="1182774" cy="1182774"/>
              </a:xfrm>
              <a:prstGeom prst="ellipse">
                <a:avLst/>
              </a:prstGeom>
              <a:solidFill>
                <a:schemeClr val="tx2"/>
              </a:solidFill>
              <a:ln w="76200">
                <a:solidFill>
                  <a:schemeClr val="bg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3" name="magnify" descr="vulnerability icon">
                <a:extLst>
                  <a:ext uri="{FF2B5EF4-FFF2-40B4-BE49-F238E27FC236}">
                    <a16:creationId xmlns:a16="http://schemas.microsoft.com/office/drawing/2014/main" id="{BAF16966-9A6B-FB5D-1076-39D7FD7A0507}"/>
                  </a:ext>
                </a:extLst>
              </p:cNvPr>
              <p:cNvSpPr>
                <a:spLocks noChangeAspect="1" noEditPoints="1"/>
              </p:cNvSpPr>
              <p:nvPr/>
            </p:nvSpPr>
            <p:spPr bwMode="auto">
              <a:xfrm flipH="1">
                <a:off x="1670619" y="1935392"/>
                <a:ext cx="488239" cy="478908"/>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9050"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Arial"/>
                  <a:sym typeface="Arial"/>
                </a:endParaRPr>
              </a:p>
            </p:txBody>
          </p:sp>
        </p:grpSp>
        <p:cxnSp>
          <p:nvCxnSpPr>
            <p:cNvPr id="17" name="Straight Connector 16">
              <a:extLst>
                <a:ext uri="{FF2B5EF4-FFF2-40B4-BE49-F238E27FC236}">
                  <a16:creationId xmlns:a16="http://schemas.microsoft.com/office/drawing/2014/main" id="{39C44158-0335-6951-D9C7-681BE6E97E14}"/>
                </a:ext>
                <a:ext uri="{C183D7F6-B498-43B3-948B-1728B52AA6E4}">
                  <adec:decorative xmlns:adec="http://schemas.microsoft.com/office/drawing/2017/decorative" val="1"/>
                </a:ext>
              </a:extLst>
            </p:cNvPr>
            <p:cNvCxnSpPr>
              <a:cxnSpLocks/>
            </p:cNvCxnSpPr>
            <p:nvPr/>
          </p:nvCxnSpPr>
          <p:spPr>
            <a:xfrm>
              <a:off x="1822450" y="1718307"/>
              <a:ext cx="0" cy="1084302"/>
            </a:xfrm>
            <a:prstGeom prst="line">
              <a:avLst/>
            </a:prstGeom>
            <a:ln w="381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4FE8725-00E0-2831-C219-EF7F8BD2AC3E}"/>
                </a:ext>
              </a:extLst>
            </p:cNvPr>
            <p:cNvSpPr txBox="1"/>
            <p:nvPr/>
          </p:nvSpPr>
          <p:spPr>
            <a:xfrm>
              <a:off x="2184403" y="1644905"/>
              <a:ext cx="9159398"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43A5E"/>
                  </a:solidFill>
                  <a:effectLst/>
                  <a:uLnTx/>
                  <a:uFillTx/>
                  <a:latin typeface="Segoe UI Semibold" panose="020B0702040204020203" pitchFamily="34" charset="0"/>
                  <a:ea typeface="+mn-ea"/>
                  <a:cs typeface="Segoe UI Semibold" panose="020B0702040204020203" pitchFamily="34" charset="0"/>
                </a:rPr>
                <a:t>Advanced Investigations</a:t>
              </a:r>
              <a:r>
                <a:rPr kumimoji="0" lang="en-US" sz="2000" b="0" i="0" u="none" strike="noStrike" kern="1200" cap="none" spc="0" normalizeH="0" baseline="0" noProof="0">
                  <a:ln>
                    <a:noFill/>
                  </a:ln>
                  <a:solidFill>
                    <a:srgbClr val="000000"/>
                  </a:solidFill>
                  <a:effectLst/>
                  <a:uLnTx/>
                  <a:uFillTx/>
                  <a:latin typeface="Segoe UI"/>
                  <a:ea typeface="+mn-ea"/>
                  <a:cs typeface="+mn-cs"/>
                </a:rPr>
                <a:t>. Expansive modern data sets to connect adjacent and related attacker infrastructure to eliminate missed threats. Datasets include Passive DNS, WHOIS, SSL certificates, cookies, hosts and host pairs, domains, IPs, and services running.</a:t>
              </a:r>
            </a:p>
          </p:txBody>
        </p:sp>
      </p:grpSp>
      <p:grpSp>
        <p:nvGrpSpPr>
          <p:cNvPr id="2" name="Group 1">
            <a:extLst>
              <a:ext uri="{FF2B5EF4-FFF2-40B4-BE49-F238E27FC236}">
                <a16:creationId xmlns:a16="http://schemas.microsoft.com/office/drawing/2014/main" id="{28B9AEB2-0734-7450-1417-661B04D2A6A6}"/>
              </a:ext>
            </a:extLst>
          </p:cNvPr>
          <p:cNvGrpSpPr/>
          <p:nvPr/>
        </p:nvGrpSpPr>
        <p:grpSpPr>
          <a:xfrm>
            <a:off x="588263" y="4262602"/>
            <a:ext cx="10755538" cy="1084302"/>
            <a:chOff x="588263" y="2977804"/>
            <a:chExt cx="10755538" cy="1084302"/>
          </a:xfrm>
        </p:grpSpPr>
        <p:grpSp>
          <p:nvGrpSpPr>
            <p:cNvPr id="13" name="Group 12">
              <a:extLst>
                <a:ext uri="{FF2B5EF4-FFF2-40B4-BE49-F238E27FC236}">
                  <a16:creationId xmlns:a16="http://schemas.microsoft.com/office/drawing/2014/main" id="{8CC7A1E3-001C-D3EA-E0F0-36D9B6ACEA9E}"/>
                </a:ext>
                <a:ext uri="{C183D7F6-B498-43B3-948B-1728B52AA6E4}">
                  <adec:decorative xmlns:adec="http://schemas.microsoft.com/office/drawing/2017/decorative" val="1"/>
                </a:ext>
              </a:extLst>
            </p:cNvPr>
            <p:cNvGrpSpPr/>
            <p:nvPr/>
          </p:nvGrpSpPr>
          <p:grpSpPr>
            <a:xfrm>
              <a:off x="588263" y="3076471"/>
              <a:ext cx="886968" cy="886968"/>
              <a:chOff x="4162457" y="1583459"/>
              <a:chExt cx="1182774" cy="1182774"/>
            </a:xfrm>
          </p:grpSpPr>
          <p:grpSp>
            <p:nvGrpSpPr>
              <p:cNvPr id="9" name="Group 8">
                <a:extLst>
                  <a:ext uri="{FF2B5EF4-FFF2-40B4-BE49-F238E27FC236}">
                    <a16:creationId xmlns:a16="http://schemas.microsoft.com/office/drawing/2014/main" id="{11CEBA7B-A04D-7136-154F-7371F4DC3FA4}"/>
                  </a:ext>
                  <a:ext uri="{C183D7F6-B498-43B3-948B-1728B52AA6E4}">
                    <adec:decorative xmlns:adec="http://schemas.microsoft.com/office/drawing/2017/decorative" val="1"/>
                  </a:ext>
                </a:extLst>
              </p:cNvPr>
              <p:cNvGrpSpPr/>
              <p:nvPr/>
            </p:nvGrpSpPr>
            <p:grpSpPr>
              <a:xfrm>
                <a:off x="4162457" y="1583459"/>
                <a:ext cx="1182774" cy="1182774"/>
                <a:chOff x="4110577" y="1714470"/>
                <a:chExt cx="1182942" cy="1182942"/>
              </a:xfrm>
            </p:grpSpPr>
            <p:sp>
              <p:nvSpPr>
                <p:cNvPr id="10" name="Oval 9">
                  <a:extLst>
                    <a:ext uri="{FF2B5EF4-FFF2-40B4-BE49-F238E27FC236}">
                      <a16:creationId xmlns:a16="http://schemas.microsoft.com/office/drawing/2014/main" id="{D67E71A9-5588-71A8-A9EF-F63A8445F3A5}"/>
                    </a:ext>
                  </a:extLst>
                </p:cNvPr>
                <p:cNvSpPr/>
                <p:nvPr/>
              </p:nvSpPr>
              <p:spPr bwMode="auto">
                <a:xfrm>
                  <a:off x="4110577" y="1714470"/>
                  <a:ext cx="1182942" cy="1182942"/>
                </a:xfrm>
                <a:prstGeom prst="ellipse">
                  <a:avLst/>
                </a:prstGeom>
                <a:solidFill>
                  <a:schemeClr val="accent1"/>
                </a:solidFill>
                <a:ln w="76200">
                  <a:solidFill>
                    <a:schemeClr val="bg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1" name="Freeform: Shape 10">
                  <a:extLst>
                    <a:ext uri="{FF2B5EF4-FFF2-40B4-BE49-F238E27FC236}">
                      <a16:creationId xmlns:a16="http://schemas.microsoft.com/office/drawing/2014/main" id="{A39D9136-AB2A-5A05-85F4-1DC73224F074}"/>
                    </a:ext>
                  </a:extLst>
                </p:cNvPr>
                <p:cNvSpPr/>
                <p:nvPr/>
              </p:nvSpPr>
              <p:spPr>
                <a:xfrm>
                  <a:off x="4495946" y="2101407"/>
                  <a:ext cx="416007" cy="405984"/>
                </a:xfrm>
                <a:custGeom>
                  <a:avLst/>
                  <a:gdLst>
                    <a:gd name="connsiteX0" fmla="*/ 230208 w 308780"/>
                    <a:gd name="connsiteY0" fmla="*/ 207658 h 301341"/>
                    <a:gd name="connsiteX1" fmla="*/ 202385 w 308780"/>
                    <a:gd name="connsiteY1" fmla="*/ 235867 h 301341"/>
                    <a:gd name="connsiteX2" fmla="*/ 184128 w 308780"/>
                    <a:gd name="connsiteY2" fmla="*/ 191952 h 301341"/>
                    <a:gd name="connsiteX3" fmla="*/ 188189 w 308780"/>
                    <a:gd name="connsiteY3" fmla="*/ 182934 h 301341"/>
                    <a:gd name="connsiteX4" fmla="*/ 192250 w 308780"/>
                    <a:gd name="connsiteY4" fmla="*/ 182057 h 301341"/>
                    <a:gd name="connsiteX5" fmla="*/ 238616 w 308780"/>
                    <a:gd name="connsiteY5" fmla="*/ 189915 h 301341"/>
                    <a:gd name="connsiteX6" fmla="*/ 230208 w 308780"/>
                    <a:gd name="connsiteY6" fmla="*/ 207658 h 301341"/>
                    <a:gd name="connsiteX7" fmla="*/ 173680 w 308780"/>
                    <a:gd name="connsiteY7" fmla="*/ 248085 h 301341"/>
                    <a:gd name="connsiteX8" fmla="*/ 153391 w 308780"/>
                    <a:gd name="connsiteY8" fmla="*/ 250419 h 301341"/>
                    <a:gd name="connsiteX9" fmla="*/ 124126 w 308780"/>
                    <a:gd name="connsiteY9" fmla="*/ 245743 h 301341"/>
                    <a:gd name="connsiteX10" fmla="*/ 147005 w 308780"/>
                    <a:gd name="connsiteY10" fmla="*/ 204162 h 301341"/>
                    <a:gd name="connsiteX11" fmla="*/ 156286 w 308780"/>
                    <a:gd name="connsiteY11" fmla="*/ 202115 h 301341"/>
                    <a:gd name="connsiteX12" fmla="*/ 159768 w 308780"/>
                    <a:gd name="connsiteY12" fmla="*/ 205324 h 301341"/>
                    <a:gd name="connsiteX13" fmla="*/ 182087 w 308780"/>
                    <a:gd name="connsiteY13" fmla="*/ 245743 h 301341"/>
                    <a:gd name="connsiteX14" fmla="*/ 173689 w 308780"/>
                    <a:gd name="connsiteY14" fmla="*/ 248085 h 301341"/>
                    <a:gd name="connsiteX15" fmla="*/ 173680 w 308780"/>
                    <a:gd name="connsiteY15" fmla="*/ 248085 h 301341"/>
                    <a:gd name="connsiteX16" fmla="*/ 67918 w 308780"/>
                    <a:gd name="connsiteY16" fmla="*/ 190201 h 301341"/>
                    <a:gd name="connsiteX17" fmla="*/ 114000 w 308780"/>
                    <a:gd name="connsiteY17" fmla="*/ 182352 h 301341"/>
                    <a:gd name="connsiteX18" fmla="*/ 122114 w 308780"/>
                    <a:gd name="connsiteY18" fmla="*/ 188457 h 301341"/>
                    <a:gd name="connsiteX19" fmla="*/ 121819 w 308780"/>
                    <a:gd name="connsiteY19" fmla="*/ 193133 h 301341"/>
                    <a:gd name="connsiteX20" fmla="*/ 104140 w 308780"/>
                    <a:gd name="connsiteY20" fmla="*/ 235867 h 301341"/>
                    <a:gd name="connsiteX21" fmla="*/ 67918 w 308780"/>
                    <a:gd name="connsiteY21" fmla="*/ 190201 h 301341"/>
                    <a:gd name="connsiteX22" fmla="*/ 75739 w 308780"/>
                    <a:gd name="connsiteY22" fmla="*/ 111391 h 301341"/>
                    <a:gd name="connsiteX23" fmla="*/ 110223 w 308780"/>
                    <a:gd name="connsiteY23" fmla="*/ 142210 h 301341"/>
                    <a:gd name="connsiteX24" fmla="*/ 111096 w 308780"/>
                    <a:gd name="connsiteY24" fmla="*/ 152972 h 301341"/>
                    <a:gd name="connsiteX25" fmla="*/ 107605 w 308780"/>
                    <a:gd name="connsiteY25" fmla="*/ 155315 h 301341"/>
                    <a:gd name="connsiteX26" fmla="*/ 62709 w 308780"/>
                    <a:gd name="connsiteY26" fmla="*/ 168390 h 301341"/>
                    <a:gd name="connsiteX27" fmla="*/ 75739 w 308780"/>
                    <a:gd name="connsiteY27" fmla="*/ 111391 h 301341"/>
                    <a:gd name="connsiteX28" fmla="*/ 132836 w 308780"/>
                    <a:gd name="connsiteY28" fmla="*/ 70086 h 301341"/>
                    <a:gd name="connsiteX29" fmla="*/ 142108 w 308780"/>
                    <a:gd name="connsiteY29" fmla="*/ 68344 h 301341"/>
                    <a:gd name="connsiteX30" fmla="*/ 139498 w 308780"/>
                    <a:gd name="connsiteY30" fmla="*/ 114877 h 301341"/>
                    <a:gd name="connsiteX31" fmla="*/ 131669 w 308780"/>
                    <a:gd name="connsiteY31" fmla="*/ 122421 h 301341"/>
                    <a:gd name="connsiteX32" fmla="*/ 128178 w 308780"/>
                    <a:gd name="connsiteY32" fmla="*/ 121553 h 301341"/>
                    <a:gd name="connsiteX33" fmla="*/ 89641 w 308780"/>
                    <a:gd name="connsiteY33" fmla="*/ 93907 h 301341"/>
                    <a:gd name="connsiteX34" fmla="*/ 132817 w 308780"/>
                    <a:gd name="connsiteY34" fmla="*/ 70059 h 301341"/>
                    <a:gd name="connsiteX35" fmla="*/ 132836 w 308780"/>
                    <a:gd name="connsiteY35" fmla="*/ 70086 h 301341"/>
                    <a:gd name="connsiteX36" fmla="*/ 216876 w 308780"/>
                    <a:gd name="connsiteY36" fmla="*/ 93934 h 301341"/>
                    <a:gd name="connsiteX37" fmla="*/ 178908 w 308780"/>
                    <a:gd name="connsiteY37" fmla="*/ 120982 h 301341"/>
                    <a:gd name="connsiteX38" fmla="*/ 168764 w 308780"/>
                    <a:gd name="connsiteY38" fmla="*/ 119238 h 301341"/>
                    <a:gd name="connsiteX39" fmla="*/ 167321 w 308780"/>
                    <a:gd name="connsiteY39" fmla="*/ 116039 h 301341"/>
                    <a:gd name="connsiteX40" fmla="*/ 164721 w 308780"/>
                    <a:gd name="connsiteY40" fmla="*/ 68630 h 301341"/>
                    <a:gd name="connsiteX41" fmla="*/ 216876 w 308780"/>
                    <a:gd name="connsiteY41" fmla="*/ 93934 h 301341"/>
                    <a:gd name="connsiteX42" fmla="*/ 241813 w 308780"/>
                    <a:gd name="connsiteY42" fmla="*/ 139019 h 301341"/>
                    <a:gd name="connsiteX43" fmla="*/ 243835 w 308780"/>
                    <a:gd name="connsiteY43" fmla="*/ 168390 h 301341"/>
                    <a:gd name="connsiteX44" fmla="*/ 199491 w 308780"/>
                    <a:gd name="connsiteY44" fmla="*/ 155591 h 301341"/>
                    <a:gd name="connsiteX45" fmla="*/ 193986 w 308780"/>
                    <a:gd name="connsiteY45" fmla="*/ 146295 h 301341"/>
                    <a:gd name="connsiteX46" fmla="*/ 195723 w 308780"/>
                    <a:gd name="connsiteY46" fmla="*/ 143095 h 301341"/>
                    <a:gd name="connsiteX47" fmla="*/ 230787 w 308780"/>
                    <a:gd name="connsiteY47" fmla="*/ 111391 h 301341"/>
                    <a:gd name="connsiteX48" fmla="*/ 241804 w 308780"/>
                    <a:gd name="connsiteY48" fmla="*/ 139038 h 301341"/>
                    <a:gd name="connsiteX49" fmla="*/ 241813 w 308780"/>
                    <a:gd name="connsiteY49" fmla="*/ 139019 h 301341"/>
                    <a:gd name="connsiteX50" fmla="*/ 166154 w 308780"/>
                    <a:gd name="connsiteY50" fmla="*/ 169267 h 301341"/>
                    <a:gd name="connsiteX51" fmla="*/ 153410 w 308780"/>
                    <a:gd name="connsiteY51" fmla="*/ 175381 h 301341"/>
                    <a:gd name="connsiteX52" fmla="*/ 140656 w 308780"/>
                    <a:gd name="connsiteY52" fmla="*/ 169267 h 301341"/>
                    <a:gd name="connsiteX53" fmla="*/ 137468 w 308780"/>
                    <a:gd name="connsiteY53" fmla="*/ 155591 h 301341"/>
                    <a:gd name="connsiteX54" fmla="*/ 146169 w 308780"/>
                    <a:gd name="connsiteY54" fmla="*/ 144544 h 301341"/>
                    <a:gd name="connsiteX55" fmla="*/ 160366 w 308780"/>
                    <a:gd name="connsiteY55" fmla="*/ 144544 h 301341"/>
                    <a:gd name="connsiteX56" fmla="*/ 169058 w 308780"/>
                    <a:gd name="connsiteY56" fmla="*/ 155591 h 301341"/>
                    <a:gd name="connsiteX57" fmla="*/ 166154 w 308780"/>
                    <a:gd name="connsiteY57" fmla="*/ 169267 h 301341"/>
                    <a:gd name="connsiteX58" fmla="*/ 300336 w 308780"/>
                    <a:gd name="connsiteY58" fmla="*/ 183515 h 301341"/>
                    <a:gd name="connsiteX59" fmla="*/ 300051 w 308780"/>
                    <a:gd name="connsiteY59" fmla="*/ 183515 h 301341"/>
                    <a:gd name="connsiteX60" fmla="*/ 299472 w 308780"/>
                    <a:gd name="connsiteY60" fmla="*/ 183229 h 301341"/>
                    <a:gd name="connsiteX61" fmla="*/ 297726 w 308780"/>
                    <a:gd name="connsiteY61" fmla="*/ 182934 h 301341"/>
                    <a:gd name="connsiteX62" fmla="*/ 292222 w 308780"/>
                    <a:gd name="connsiteY62" fmla="*/ 182352 h 301341"/>
                    <a:gd name="connsiteX63" fmla="*/ 289328 w 308780"/>
                    <a:gd name="connsiteY63" fmla="*/ 182057 h 301341"/>
                    <a:gd name="connsiteX64" fmla="*/ 289033 w 308780"/>
                    <a:gd name="connsiteY64" fmla="*/ 182057 h 301341"/>
                    <a:gd name="connsiteX65" fmla="*/ 273385 w 308780"/>
                    <a:gd name="connsiteY65" fmla="*/ 179439 h 301341"/>
                    <a:gd name="connsiteX66" fmla="*/ 270197 w 308780"/>
                    <a:gd name="connsiteY66" fmla="*/ 176248 h 301341"/>
                    <a:gd name="connsiteX67" fmla="*/ 269903 w 308780"/>
                    <a:gd name="connsiteY67" fmla="*/ 175666 h 301341"/>
                    <a:gd name="connsiteX68" fmla="*/ 266135 w 308780"/>
                    <a:gd name="connsiteY68" fmla="*/ 174495 h 301341"/>
                    <a:gd name="connsiteX69" fmla="*/ 264105 w 308780"/>
                    <a:gd name="connsiteY69" fmla="*/ 133487 h 301341"/>
                    <a:gd name="connsiteX70" fmla="*/ 247878 w 308780"/>
                    <a:gd name="connsiteY70" fmla="*/ 95382 h 301341"/>
                    <a:gd name="connsiteX71" fmla="*/ 250781 w 308780"/>
                    <a:gd name="connsiteY71" fmla="*/ 92772 h 301341"/>
                    <a:gd name="connsiteX72" fmla="*/ 250781 w 308780"/>
                    <a:gd name="connsiteY72" fmla="*/ 92192 h 301341"/>
                    <a:gd name="connsiteX73" fmla="*/ 252224 w 308780"/>
                    <a:gd name="connsiteY73" fmla="*/ 87821 h 301341"/>
                    <a:gd name="connsiteX74" fmla="*/ 265272 w 308780"/>
                    <a:gd name="connsiteY74" fmla="*/ 78820 h 301341"/>
                    <a:gd name="connsiteX75" fmla="*/ 267882 w 308780"/>
                    <a:gd name="connsiteY75" fmla="*/ 77362 h 301341"/>
                    <a:gd name="connsiteX76" fmla="*/ 272806 w 308780"/>
                    <a:gd name="connsiteY76" fmla="*/ 74458 h 301341"/>
                    <a:gd name="connsiteX77" fmla="*/ 274249 w 308780"/>
                    <a:gd name="connsiteY77" fmla="*/ 73286 h 301341"/>
                    <a:gd name="connsiteX78" fmla="*/ 274828 w 308780"/>
                    <a:gd name="connsiteY78" fmla="*/ 72705 h 301341"/>
                    <a:gd name="connsiteX79" fmla="*/ 276859 w 308780"/>
                    <a:gd name="connsiteY79" fmla="*/ 59620 h 301341"/>
                    <a:gd name="connsiteX80" fmla="*/ 270197 w 308780"/>
                    <a:gd name="connsiteY80" fmla="*/ 56420 h 301341"/>
                    <a:gd name="connsiteX81" fmla="*/ 263821 w 308780"/>
                    <a:gd name="connsiteY81" fmla="*/ 58762 h 301341"/>
                    <a:gd name="connsiteX82" fmla="*/ 263242 w 308780"/>
                    <a:gd name="connsiteY82" fmla="*/ 59343 h 301341"/>
                    <a:gd name="connsiteX83" fmla="*/ 261799 w 308780"/>
                    <a:gd name="connsiteY83" fmla="*/ 60506 h 301341"/>
                    <a:gd name="connsiteX84" fmla="*/ 258031 w 308780"/>
                    <a:gd name="connsiteY84" fmla="*/ 64572 h 301341"/>
                    <a:gd name="connsiteX85" fmla="*/ 256001 w 308780"/>
                    <a:gd name="connsiteY85" fmla="*/ 66619 h 301341"/>
                    <a:gd name="connsiteX86" fmla="*/ 244405 w 308780"/>
                    <a:gd name="connsiteY86" fmla="*/ 77086 h 301341"/>
                    <a:gd name="connsiteX87" fmla="*/ 241804 w 308780"/>
                    <a:gd name="connsiteY87" fmla="*/ 77953 h 301341"/>
                    <a:gd name="connsiteX88" fmla="*/ 240067 w 308780"/>
                    <a:gd name="connsiteY88" fmla="*/ 77667 h 301341"/>
                    <a:gd name="connsiteX89" fmla="*/ 239488 w 308780"/>
                    <a:gd name="connsiteY89" fmla="*/ 77667 h 301341"/>
                    <a:gd name="connsiteX90" fmla="*/ 235997 w 308780"/>
                    <a:gd name="connsiteY90" fmla="*/ 80000 h 301341"/>
                    <a:gd name="connsiteX91" fmla="*/ 224107 w 308780"/>
                    <a:gd name="connsiteY91" fmla="*/ 68925 h 301341"/>
                    <a:gd name="connsiteX92" fmla="*/ 163544 w 308780"/>
                    <a:gd name="connsiteY92" fmla="*/ 44782 h 301341"/>
                    <a:gd name="connsiteX93" fmla="*/ 163251 w 308780"/>
                    <a:gd name="connsiteY93" fmla="*/ 41001 h 301341"/>
                    <a:gd name="connsiteX94" fmla="*/ 162672 w 308780"/>
                    <a:gd name="connsiteY94" fmla="*/ 40420 h 301341"/>
                    <a:gd name="connsiteX95" fmla="*/ 160347 w 308780"/>
                    <a:gd name="connsiteY95" fmla="*/ 36639 h 301341"/>
                    <a:gd name="connsiteX96" fmla="*/ 161220 w 308780"/>
                    <a:gd name="connsiteY96" fmla="*/ 20934 h 301341"/>
                    <a:gd name="connsiteX97" fmla="*/ 161220 w 308780"/>
                    <a:gd name="connsiteY97" fmla="*/ 20639 h 301341"/>
                    <a:gd name="connsiteX98" fmla="*/ 161799 w 308780"/>
                    <a:gd name="connsiteY98" fmla="*/ 17735 h 301341"/>
                    <a:gd name="connsiteX99" fmla="*/ 162663 w 308780"/>
                    <a:gd name="connsiteY99" fmla="*/ 12211 h 301341"/>
                    <a:gd name="connsiteX100" fmla="*/ 162663 w 308780"/>
                    <a:gd name="connsiteY100" fmla="*/ 9592 h 301341"/>
                    <a:gd name="connsiteX101" fmla="*/ 154567 w 308780"/>
                    <a:gd name="connsiteY101" fmla="*/ 29 h 301341"/>
                    <a:gd name="connsiteX102" fmla="*/ 147317 w 308780"/>
                    <a:gd name="connsiteY102" fmla="*/ 2888 h 301341"/>
                    <a:gd name="connsiteX103" fmla="*/ 144718 w 308780"/>
                    <a:gd name="connsiteY103" fmla="*/ 9583 h 301341"/>
                    <a:gd name="connsiteX104" fmla="*/ 144718 w 308780"/>
                    <a:gd name="connsiteY104" fmla="*/ 11916 h 301341"/>
                    <a:gd name="connsiteX105" fmla="*/ 145590 w 308780"/>
                    <a:gd name="connsiteY105" fmla="*/ 17448 h 301341"/>
                    <a:gd name="connsiteX106" fmla="*/ 146169 w 308780"/>
                    <a:gd name="connsiteY106" fmla="*/ 20344 h 301341"/>
                    <a:gd name="connsiteX107" fmla="*/ 146169 w 308780"/>
                    <a:gd name="connsiteY107" fmla="*/ 20639 h 301341"/>
                    <a:gd name="connsiteX108" fmla="*/ 147032 w 308780"/>
                    <a:gd name="connsiteY108" fmla="*/ 36344 h 301341"/>
                    <a:gd name="connsiteX109" fmla="*/ 144708 w 308780"/>
                    <a:gd name="connsiteY109" fmla="*/ 40125 h 301341"/>
                    <a:gd name="connsiteX110" fmla="*/ 144129 w 308780"/>
                    <a:gd name="connsiteY110" fmla="*/ 40706 h 301341"/>
                    <a:gd name="connsiteX111" fmla="*/ 143835 w 308780"/>
                    <a:gd name="connsiteY111" fmla="*/ 44496 h 301341"/>
                    <a:gd name="connsiteX112" fmla="*/ 128187 w 308780"/>
                    <a:gd name="connsiteY112" fmla="*/ 46830 h 301341"/>
                    <a:gd name="connsiteX113" fmla="*/ 70804 w 308780"/>
                    <a:gd name="connsiteY113" fmla="*/ 79401 h 301341"/>
                    <a:gd name="connsiteX114" fmla="*/ 67910 w 308780"/>
                    <a:gd name="connsiteY114" fmla="*/ 77362 h 301341"/>
                    <a:gd name="connsiteX115" fmla="*/ 67340 w 308780"/>
                    <a:gd name="connsiteY115" fmla="*/ 77362 h 301341"/>
                    <a:gd name="connsiteX116" fmla="*/ 65603 w 308780"/>
                    <a:gd name="connsiteY116" fmla="*/ 77658 h 301341"/>
                    <a:gd name="connsiteX117" fmla="*/ 62993 w 308780"/>
                    <a:gd name="connsiteY117" fmla="*/ 76781 h 301341"/>
                    <a:gd name="connsiteX118" fmla="*/ 51406 w 308780"/>
                    <a:gd name="connsiteY118" fmla="*/ 66020 h 301341"/>
                    <a:gd name="connsiteX119" fmla="*/ 49376 w 308780"/>
                    <a:gd name="connsiteY119" fmla="*/ 63982 h 301341"/>
                    <a:gd name="connsiteX120" fmla="*/ 45608 w 308780"/>
                    <a:gd name="connsiteY120" fmla="*/ 59915 h 301341"/>
                    <a:gd name="connsiteX121" fmla="*/ 44156 w 308780"/>
                    <a:gd name="connsiteY121" fmla="*/ 58744 h 301341"/>
                    <a:gd name="connsiteX122" fmla="*/ 43578 w 308780"/>
                    <a:gd name="connsiteY122" fmla="*/ 58163 h 301341"/>
                    <a:gd name="connsiteX123" fmla="*/ 37210 w 308780"/>
                    <a:gd name="connsiteY123" fmla="*/ 55830 h 301341"/>
                    <a:gd name="connsiteX124" fmla="*/ 30549 w 308780"/>
                    <a:gd name="connsiteY124" fmla="*/ 59029 h 301341"/>
                    <a:gd name="connsiteX125" fmla="*/ 32570 w 308780"/>
                    <a:gd name="connsiteY125" fmla="*/ 72115 h 301341"/>
                    <a:gd name="connsiteX126" fmla="*/ 33149 w 308780"/>
                    <a:gd name="connsiteY126" fmla="*/ 72401 h 301341"/>
                    <a:gd name="connsiteX127" fmla="*/ 34592 w 308780"/>
                    <a:gd name="connsiteY127" fmla="*/ 73573 h 301341"/>
                    <a:gd name="connsiteX128" fmla="*/ 39526 w 308780"/>
                    <a:gd name="connsiteY128" fmla="*/ 76486 h 301341"/>
                    <a:gd name="connsiteX129" fmla="*/ 42126 w 308780"/>
                    <a:gd name="connsiteY129" fmla="*/ 77935 h 301341"/>
                    <a:gd name="connsiteX130" fmla="*/ 55174 w 308780"/>
                    <a:gd name="connsiteY130" fmla="*/ 86953 h 301341"/>
                    <a:gd name="connsiteX131" fmla="*/ 56617 w 308780"/>
                    <a:gd name="connsiteY131" fmla="*/ 91316 h 301341"/>
                    <a:gd name="connsiteX132" fmla="*/ 56617 w 308780"/>
                    <a:gd name="connsiteY132" fmla="*/ 91896 h 301341"/>
                    <a:gd name="connsiteX133" fmla="*/ 59511 w 308780"/>
                    <a:gd name="connsiteY133" fmla="*/ 94506 h 301341"/>
                    <a:gd name="connsiteX134" fmla="*/ 58069 w 308780"/>
                    <a:gd name="connsiteY134" fmla="*/ 96848 h 301341"/>
                    <a:gd name="connsiteX135" fmla="*/ 41842 w 308780"/>
                    <a:gd name="connsiteY135" fmla="*/ 173629 h 301341"/>
                    <a:gd name="connsiteX136" fmla="*/ 38074 w 308780"/>
                    <a:gd name="connsiteY136" fmla="*/ 174800 h 301341"/>
                    <a:gd name="connsiteX137" fmla="*/ 37780 w 308780"/>
                    <a:gd name="connsiteY137" fmla="*/ 175381 h 301341"/>
                    <a:gd name="connsiteX138" fmla="*/ 34592 w 308780"/>
                    <a:gd name="connsiteY138" fmla="*/ 178581 h 301341"/>
                    <a:gd name="connsiteX139" fmla="*/ 18943 w 308780"/>
                    <a:gd name="connsiteY139" fmla="*/ 181200 h 301341"/>
                    <a:gd name="connsiteX140" fmla="*/ 18649 w 308780"/>
                    <a:gd name="connsiteY140" fmla="*/ 181200 h 301341"/>
                    <a:gd name="connsiteX141" fmla="*/ 15755 w 308780"/>
                    <a:gd name="connsiteY141" fmla="*/ 181486 h 301341"/>
                    <a:gd name="connsiteX142" fmla="*/ 10251 w 308780"/>
                    <a:gd name="connsiteY142" fmla="*/ 182066 h 301341"/>
                    <a:gd name="connsiteX143" fmla="*/ 8514 w 308780"/>
                    <a:gd name="connsiteY143" fmla="*/ 182362 h 301341"/>
                    <a:gd name="connsiteX144" fmla="*/ 7641 w 308780"/>
                    <a:gd name="connsiteY144" fmla="*/ 182657 h 301341"/>
                    <a:gd name="connsiteX145" fmla="*/ 107 w 308780"/>
                    <a:gd name="connsiteY145" fmla="*/ 193418 h 301341"/>
                    <a:gd name="connsiteX146" fmla="*/ 9378 w 308780"/>
                    <a:gd name="connsiteY146" fmla="*/ 200104 h 301341"/>
                    <a:gd name="connsiteX147" fmla="*/ 11712 w 308780"/>
                    <a:gd name="connsiteY147" fmla="*/ 199809 h 301341"/>
                    <a:gd name="connsiteX148" fmla="*/ 12282 w 308780"/>
                    <a:gd name="connsiteY148" fmla="*/ 199523 h 301341"/>
                    <a:gd name="connsiteX149" fmla="*/ 14027 w 308780"/>
                    <a:gd name="connsiteY149" fmla="*/ 199228 h 301341"/>
                    <a:gd name="connsiteX150" fmla="*/ 19237 w 308780"/>
                    <a:gd name="connsiteY150" fmla="*/ 197182 h 301341"/>
                    <a:gd name="connsiteX151" fmla="*/ 21837 w 308780"/>
                    <a:gd name="connsiteY151" fmla="*/ 196010 h 301341"/>
                    <a:gd name="connsiteX152" fmla="*/ 22131 w 308780"/>
                    <a:gd name="connsiteY152" fmla="*/ 196010 h 301341"/>
                    <a:gd name="connsiteX153" fmla="*/ 37201 w 308780"/>
                    <a:gd name="connsiteY153" fmla="*/ 191648 h 301341"/>
                    <a:gd name="connsiteX154" fmla="*/ 37780 w 308780"/>
                    <a:gd name="connsiteY154" fmla="*/ 191648 h 301341"/>
                    <a:gd name="connsiteX155" fmla="*/ 41547 w 308780"/>
                    <a:gd name="connsiteY155" fmla="*/ 193106 h 301341"/>
                    <a:gd name="connsiteX156" fmla="*/ 42126 w 308780"/>
                    <a:gd name="connsiteY156" fmla="*/ 193401 h 301341"/>
                    <a:gd name="connsiteX157" fmla="*/ 46178 w 308780"/>
                    <a:gd name="connsiteY157" fmla="*/ 192819 h 301341"/>
                    <a:gd name="connsiteX158" fmla="*/ 84145 w 308780"/>
                    <a:gd name="connsiteY158" fmla="*/ 247495 h 301341"/>
                    <a:gd name="connsiteX159" fmla="*/ 96606 w 308780"/>
                    <a:gd name="connsiteY159" fmla="*/ 255924 h 301341"/>
                    <a:gd name="connsiteX160" fmla="*/ 94869 w 308780"/>
                    <a:gd name="connsiteY160" fmla="*/ 259705 h 301341"/>
                    <a:gd name="connsiteX161" fmla="*/ 95163 w 308780"/>
                    <a:gd name="connsiteY161" fmla="*/ 260286 h 301341"/>
                    <a:gd name="connsiteX162" fmla="*/ 95742 w 308780"/>
                    <a:gd name="connsiteY162" fmla="*/ 264961 h 301341"/>
                    <a:gd name="connsiteX163" fmla="*/ 88198 w 308780"/>
                    <a:gd name="connsiteY163" fmla="*/ 278628 h 301341"/>
                    <a:gd name="connsiteX164" fmla="*/ 88198 w 308780"/>
                    <a:gd name="connsiteY164" fmla="*/ 278923 h 301341"/>
                    <a:gd name="connsiteX165" fmla="*/ 86461 w 308780"/>
                    <a:gd name="connsiteY165" fmla="*/ 281256 h 301341"/>
                    <a:gd name="connsiteX166" fmla="*/ 83273 w 308780"/>
                    <a:gd name="connsiteY166" fmla="*/ 285931 h 301341"/>
                    <a:gd name="connsiteX167" fmla="*/ 82409 w 308780"/>
                    <a:gd name="connsiteY167" fmla="*/ 287380 h 301341"/>
                    <a:gd name="connsiteX168" fmla="*/ 82115 w 308780"/>
                    <a:gd name="connsiteY168" fmla="*/ 287960 h 301341"/>
                    <a:gd name="connsiteX169" fmla="*/ 85818 w 308780"/>
                    <a:gd name="connsiteY169" fmla="*/ 300437 h 301341"/>
                    <a:gd name="connsiteX170" fmla="*/ 85882 w 308780"/>
                    <a:gd name="connsiteY170" fmla="*/ 300465 h 301341"/>
                    <a:gd name="connsiteX171" fmla="*/ 89375 w 308780"/>
                    <a:gd name="connsiteY171" fmla="*/ 301341 h 301341"/>
                    <a:gd name="connsiteX172" fmla="*/ 98066 w 308780"/>
                    <a:gd name="connsiteY172" fmla="*/ 295817 h 301341"/>
                    <a:gd name="connsiteX173" fmla="*/ 98360 w 308780"/>
                    <a:gd name="connsiteY173" fmla="*/ 295236 h 301341"/>
                    <a:gd name="connsiteX174" fmla="*/ 99233 w 308780"/>
                    <a:gd name="connsiteY174" fmla="*/ 293780 h 301341"/>
                    <a:gd name="connsiteX175" fmla="*/ 100970 w 308780"/>
                    <a:gd name="connsiteY175" fmla="*/ 288541 h 301341"/>
                    <a:gd name="connsiteX176" fmla="*/ 101834 w 308780"/>
                    <a:gd name="connsiteY176" fmla="*/ 285931 h 301341"/>
                    <a:gd name="connsiteX177" fmla="*/ 107926 w 308780"/>
                    <a:gd name="connsiteY177" fmla="*/ 271389 h 301341"/>
                    <a:gd name="connsiteX178" fmla="*/ 111694 w 308780"/>
                    <a:gd name="connsiteY178" fmla="*/ 268770 h 301341"/>
                    <a:gd name="connsiteX179" fmla="*/ 112273 w 308780"/>
                    <a:gd name="connsiteY179" fmla="*/ 268474 h 301341"/>
                    <a:gd name="connsiteX180" fmla="*/ 114293 w 308780"/>
                    <a:gd name="connsiteY180" fmla="*/ 264703 h 301341"/>
                    <a:gd name="connsiteX181" fmla="*/ 154870 w 308780"/>
                    <a:gd name="connsiteY181" fmla="*/ 272256 h 301341"/>
                    <a:gd name="connsiteX182" fmla="*/ 180084 w 308780"/>
                    <a:gd name="connsiteY182" fmla="*/ 269351 h 301341"/>
                    <a:gd name="connsiteX183" fmla="*/ 195154 w 308780"/>
                    <a:gd name="connsiteY183" fmla="*/ 264989 h 301341"/>
                    <a:gd name="connsiteX184" fmla="*/ 196890 w 308780"/>
                    <a:gd name="connsiteY184" fmla="*/ 268189 h 301341"/>
                    <a:gd name="connsiteX185" fmla="*/ 197469 w 308780"/>
                    <a:gd name="connsiteY185" fmla="*/ 268484 h 301341"/>
                    <a:gd name="connsiteX186" fmla="*/ 201236 w 308780"/>
                    <a:gd name="connsiteY186" fmla="*/ 271094 h 301341"/>
                    <a:gd name="connsiteX187" fmla="*/ 207310 w 308780"/>
                    <a:gd name="connsiteY187" fmla="*/ 285600 h 301341"/>
                    <a:gd name="connsiteX188" fmla="*/ 207310 w 308780"/>
                    <a:gd name="connsiteY188" fmla="*/ 285895 h 301341"/>
                    <a:gd name="connsiteX189" fmla="*/ 208183 w 308780"/>
                    <a:gd name="connsiteY189" fmla="*/ 288514 h 301341"/>
                    <a:gd name="connsiteX190" fmla="*/ 209919 w 308780"/>
                    <a:gd name="connsiteY190" fmla="*/ 293742 h 301341"/>
                    <a:gd name="connsiteX191" fmla="*/ 210792 w 308780"/>
                    <a:gd name="connsiteY191" fmla="*/ 295200 h 301341"/>
                    <a:gd name="connsiteX192" fmla="*/ 211077 w 308780"/>
                    <a:gd name="connsiteY192" fmla="*/ 295781 h 301341"/>
                    <a:gd name="connsiteX193" fmla="*/ 219770 w 308780"/>
                    <a:gd name="connsiteY193" fmla="*/ 301304 h 301341"/>
                    <a:gd name="connsiteX194" fmla="*/ 223270 w 308780"/>
                    <a:gd name="connsiteY194" fmla="*/ 300437 h 301341"/>
                    <a:gd name="connsiteX195" fmla="*/ 227598 w 308780"/>
                    <a:gd name="connsiteY195" fmla="*/ 295200 h 301341"/>
                    <a:gd name="connsiteX196" fmla="*/ 227029 w 308780"/>
                    <a:gd name="connsiteY196" fmla="*/ 287932 h 301341"/>
                    <a:gd name="connsiteX197" fmla="*/ 226735 w 308780"/>
                    <a:gd name="connsiteY197" fmla="*/ 287352 h 301341"/>
                    <a:gd name="connsiteX198" fmla="*/ 225862 w 308780"/>
                    <a:gd name="connsiteY198" fmla="*/ 285895 h 301341"/>
                    <a:gd name="connsiteX199" fmla="*/ 222674 w 308780"/>
                    <a:gd name="connsiteY199" fmla="*/ 281229 h 301341"/>
                    <a:gd name="connsiteX200" fmla="*/ 220937 w 308780"/>
                    <a:gd name="connsiteY200" fmla="*/ 278886 h 301341"/>
                    <a:gd name="connsiteX201" fmla="*/ 220937 w 308780"/>
                    <a:gd name="connsiteY201" fmla="*/ 278600 h 301341"/>
                    <a:gd name="connsiteX202" fmla="*/ 213402 w 308780"/>
                    <a:gd name="connsiteY202" fmla="*/ 264924 h 301341"/>
                    <a:gd name="connsiteX203" fmla="*/ 213696 w 308780"/>
                    <a:gd name="connsiteY203" fmla="*/ 260258 h 301341"/>
                    <a:gd name="connsiteX204" fmla="*/ 213981 w 308780"/>
                    <a:gd name="connsiteY204" fmla="*/ 259677 h 301341"/>
                    <a:gd name="connsiteX205" fmla="*/ 212539 w 308780"/>
                    <a:gd name="connsiteY205" fmla="*/ 256173 h 301341"/>
                    <a:gd name="connsiteX206" fmla="*/ 262975 w 308780"/>
                    <a:gd name="connsiteY206" fmla="*/ 192478 h 301341"/>
                    <a:gd name="connsiteX207" fmla="*/ 266467 w 308780"/>
                    <a:gd name="connsiteY207" fmla="*/ 193059 h 301341"/>
                    <a:gd name="connsiteX208" fmla="*/ 267046 w 308780"/>
                    <a:gd name="connsiteY208" fmla="*/ 192764 h 301341"/>
                    <a:gd name="connsiteX209" fmla="*/ 270803 w 308780"/>
                    <a:gd name="connsiteY209" fmla="*/ 191316 h 301341"/>
                    <a:gd name="connsiteX210" fmla="*/ 271382 w 308780"/>
                    <a:gd name="connsiteY210" fmla="*/ 191316 h 301341"/>
                    <a:gd name="connsiteX211" fmla="*/ 286461 w 308780"/>
                    <a:gd name="connsiteY211" fmla="*/ 195669 h 301341"/>
                    <a:gd name="connsiteX212" fmla="*/ 286746 w 308780"/>
                    <a:gd name="connsiteY212" fmla="*/ 195669 h 301341"/>
                    <a:gd name="connsiteX213" fmla="*/ 289356 w 308780"/>
                    <a:gd name="connsiteY213" fmla="*/ 196840 h 301341"/>
                    <a:gd name="connsiteX214" fmla="*/ 294575 w 308780"/>
                    <a:gd name="connsiteY214" fmla="*/ 198878 h 301341"/>
                    <a:gd name="connsiteX215" fmla="*/ 296311 w 308780"/>
                    <a:gd name="connsiteY215" fmla="*/ 199173 h 301341"/>
                    <a:gd name="connsiteX216" fmla="*/ 297184 w 308780"/>
                    <a:gd name="connsiteY216" fmla="*/ 199459 h 301341"/>
                    <a:gd name="connsiteX217" fmla="*/ 299509 w 308780"/>
                    <a:gd name="connsiteY217" fmla="*/ 199754 h 301341"/>
                    <a:gd name="connsiteX218" fmla="*/ 308780 w 308780"/>
                    <a:gd name="connsiteY218" fmla="*/ 193059 h 301341"/>
                    <a:gd name="connsiteX219" fmla="*/ 300372 w 308780"/>
                    <a:gd name="connsiteY219" fmla="*/ 183468 h 301341"/>
                    <a:gd name="connsiteX220" fmla="*/ 300336 w 308780"/>
                    <a:gd name="connsiteY220" fmla="*/ 183515 h 30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308780" h="301341">
                      <a:moveTo>
                        <a:pt x="230208" y="207658"/>
                      </a:moveTo>
                      <a:cubicBezTo>
                        <a:pt x="223078" y="218972"/>
                        <a:pt x="213586" y="228600"/>
                        <a:pt x="202385" y="235867"/>
                      </a:cubicBezTo>
                      <a:lnTo>
                        <a:pt x="184128" y="191952"/>
                      </a:lnTo>
                      <a:cubicBezTo>
                        <a:pt x="183181" y="188356"/>
                        <a:pt x="184872" y="184593"/>
                        <a:pt x="188189" y="182934"/>
                      </a:cubicBezTo>
                      <a:cubicBezTo>
                        <a:pt x="189457" y="182334"/>
                        <a:pt x="190844" y="182039"/>
                        <a:pt x="192250" y="182057"/>
                      </a:cubicBezTo>
                      <a:lnTo>
                        <a:pt x="238616" y="189915"/>
                      </a:lnTo>
                      <a:cubicBezTo>
                        <a:pt x="236824" y="196259"/>
                        <a:pt x="233985" y="202262"/>
                        <a:pt x="230208" y="207658"/>
                      </a:cubicBezTo>
                      <a:close/>
                      <a:moveTo>
                        <a:pt x="173680" y="248085"/>
                      </a:moveTo>
                      <a:cubicBezTo>
                        <a:pt x="167018" y="249589"/>
                        <a:pt x="160218" y="250372"/>
                        <a:pt x="153391" y="250419"/>
                      </a:cubicBezTo>
                      <a:cubicBezTo>
                        <a:pt x="143459" y="250354"/>
                        <a:pt x="133580" y="248777"/>
                        <a:pt x="124126" y="245743"/>
                      </a:cubicBezTo>
                      <a:lnTo>
                        <a:pt x="147005" y="204162"/>
                      </a:lnTo>
                      <a:cubicBezTo>
                        <a:pt x="149247" y="201386"/>
                        <a:pt x="153097" y="200547"/>
                        <a:pt x="156286" y="202115"/>
                      </a:cubicBezTo>
                      <a:cubicBezTo>
                        <a:pt x="157646" y="202954"/>
                        <a:pt x="158822" y="204033"/>
                        <a:pt x="159768" y="205324"/>
                      </a:cubicBezTo>
                      <a:lnTo>
                        <a:pt x="182087" y="245743"/>
                      </a:lnTo>
                      <a:cubicBezTo>
                        <a:pt x="179478" y="246619"/>
                        <a:pt x="176584" y="247200"/>
                        <a:pt x="173689" y="248085"/>
                      </a:cubicBezTo>
                      <a:lnTo>
                        <a:pt x="173680" y="248085"/>
                      </a:lnTo>
                      <a:close/>
                      <a:moveTo>
                        <a:pt x="67918" y="190201"/>
                      </a:moveTo>
                      <a:lnTo>
                        <a:pt x="114000" y="182352"/>
                      </a:lnTo>
                      <a:cubicBezTo>
                        <a:pt x="117831" y="182104"/>
                        <a:pt x="121268" y="184704"/>
                        <a:pt x="122114" y="188457"/>
                      </a:cubicBezTo>
                      <a:cubicBezTo>
                        <a:pt x="122462" y="190016"/>
                        <a:pt x="122361" y="191639"/>
                        <a:pt x="121819" y="193133"/>
                      </a:cubicBezTo>
                      <a:lnTo>
                        <a:pt x="104140" y="235867"/>
                      </a:lnTo>
                      <a:cubicBezTo>
                        <a:pt x="87435" y="225013"/>
                        <a:pt x="74718" y="208985"/>
                        <a:pt x="67918" y="190201"/>
                      </a:cubicBezTo>
                      <a:close/>
                      <a:moveTo>
                        <a:pt x="75739" y="111391"/>
                      </a:moveTo>
                      <a:lnTo>
                        <a:pt x="110223" y="142210"/>
                      </a:lnTo>
                      <a:cubicBezTo>
                        <a:pt x="113374" y="144977"/>
                        <a:pt x="113761" y="149745"/>
                        <a:pt x="111096" y="152972"/>
                      </a:cubicBezTo>
                      <a:cubicBezTo>
                        <a:pt x="110269" y="154171"/>
                        <a:pt x="109019" y="155001"/>
                        <a:pt x="107605" y="155315"/>
                      </a:cubicBezTo>
                      <a:lnTo>
                        <a:pt x="62709" y="168390"/>
                      </a:lnTo>
                      <a:cubicBezTo>
                        <a:pt x="60871" y="148481"/>
                        <a:pt x="65438" y="128507"/>
                        <a:pt x="75739" y="111391"/>
                      </a:cubicBezTo>
                      <a:close/>
                      <a:moveTo>
                        <a:pt x="132836" y="70086"/>
                      </a:moveTo>
                      <a:cubicBezTo>
                        <a:pt x="136025" y="69505"/>
                        <a:pt x="138919" y="68925"/>
                        <a:pt x="142108" y="68344"/>
                      </a:cubicBezTo>
                      <a:lnTo>
                        <a:pt x="139498" y="114877"/>
                      </a:lnTo>
                      <a:cubicBezTo>
                        <a:pt x="139277" y="119073"/>
                        <a:pt x="135860" y="122374"/>
                        <a:pt x="131669" y="122421"/>
                      </a:cubicBezTo>
                      <a:cubicBezTo>
                        <a:pt x="130457" y="122448"/>
                        <a:pt x="129252" y="122153"/>
                        <a:pt x="128178" y="121553"/>
                      </a:cubicBezTo>
                      <a:lnTo>
                        <a:pt x="89641" y="93907"/>
                      </a:lnTo>
                      <a:cubicBezTo>
                        <a:pt x="101485" y="82011"/>
                        <a:pt x="116462" y="73738"/>
                        <a:pt x="132817" y="70059"/>
                      </a:cubicBezTo>
                      <a:lnTo>
                        <a:pt x="132836" y="70086"/>
                      </a:lnTo>
                      <a:close/>
                      <a:moveTo>
                        <a:pt x="216876" y="93934"/>
                      </a:moveTo>
                      <a:lnTo>
                        <a:pt x="178908" y="120982"/>
                      </a:lnTo>
                      <a:cubicBezTo>
                        <a:pt x="175582" y="123075"/>
                        <a:pt x="171217" y="122328"/>
                        <a:pt x="168764" y="119238"/>
                      </a:cubicBezTo>
                      <a:cubicBezTo>
                        <a:pt x="168001" y="118326"/>
                        <a:pt x="167505" y="117219"/>
                        <a:pt x="167321" y="116039"/>
                      </a:cubicBezTo>
                      <a:lnTo>
                        <a:pt x="164721" y="68630"/>
                      </a:lnTo>
                      <a:cubicBezTo>
                        <a:pt x="184458" y="70907"/>
                        <a:pt x="202836" y="79834"/>
                        <a:pt x="216876" y="93934"/>
                      </a:cubicBezTo>
                      <a:close/>
                      <a:moveTo>
                        <a:pt x="241813" y="139019"/>
                      </a:moveTo>
                      <a:cubicBezTo>
                        <a:pt x="244055" y="148638"/>
                        <a:pt x="244744" y="158561"/>
                        <a:pt x="243835" y="168390"/>
                      </a:cubicBezTo>
                      <a:lnTo>
                        <a:pt x="199491" y="155591"/>
                      </a:lnTo>
                      <a:cubicBezTo>
                        <a:pt x="195484" y="154447"/>
                        <a:pt x="193067" y="150371"/>
                        <a:pt x="193986" y="146295"/>
                      </a:cubicBezTo>
                      <a:cubicBezTo>
                        <a:pt x="194263" y="145087"/>
                        <a:pt x="194869" y="143981"/>
                        <a:pt x="195723" y="143095"/>
                      </a:cubicBezTo>
                      <a:lnTo>
                        <a:pt x="230787" y="111391"/>
                      </a:lnTo>
                      <a:cubicBezTo>
                        <a:pt x="235915" y="119949"/>
                        <a:pt x="239626" y="129281"/>
                        <a:pt x="241804" y="139038"/>
                      </a:cubicBezTo>
                      <a:lnTo>
                        <a:pt x="241813" y="139019"/>
                      </a:lnTo>
                      <a:close/>
                      <a:moveTo>
                        <a:pt x="166154" y="169267"/>
                      </a:moveTo>
                      <a:lnTo>
                        <a:pt x="153410" y="175381"/>
                      </a:lnTo>
                      <a:lnTo>
                        <a:pt x="140656" y="169267"/>
                      </a:lnTo>
                      <a:lnTo>
                        <a:pt x="137468" y="155591"/>
                      </a:lnTo>
                      <a:lnTo>
                        <a:pt x="146169" y="144544"/>
                      </a:lnTo>
                      <a:lnTo>
                        <a:pt x="160366" y="144544"/>
                      </a:lnTo>
                      <a:lnTo>
                        <a:pt x="169058" y="155591"/>
                      </a:lnTo>
                      <a:lnTo>
                        <a:pt x="166154" y="169267"/>
                      </a:lnTo>
                      <a:close/>
                      <a:moveTo>
                        <a:pt x="300336" y="183515"/>
                      </a:moveTo>
                      <a:lnTo>
                        <a:pt x="300051" y="183515"/>
                      </a:lnTo>
                      <a:cubicBezTo>
                        <a:pt x="299757" y="183515"/>
                        <a:pt x="299472" y="183515"/>
                        <a:pt x="299472" y="183229"/>
                      </a:cubicBezTo>
                      <a:cubicBezTo>
                        <a:pt x="298893" y="183229"/>
                        <a:pt x="298305" y="182934"/>
                        <a:pt x="297726" y="182934"/>
                      </a:cubicBezTo>
                      <a:cubicBezTo>
                        <a:pt x="295907" y="182611"/>
                        <a:pt x="294069" y="182418"/>
                        <a:pt x="292222" y="182352"/>
                      </a:cubicBezTo>
                      <a:cubicBezTo>
                        <a:pt x="291248" y="182390"/>
                        <a:pt x="290274" y="182288"/>
                        <a:pt x="289328" y="182057"/>
                      </a:cubicBezTo>
                      <a:lnTo>
                        <a:pt x="289033" y="182057"/>
                      </a:lnTo>
                      <a:cubicBezTo>
                        <a:pt x="283741" y="181735"/>
                        <a:pt x="278495" y="180859"/>
                        <a:pt x="273385" y="179439"/>
                      </a:cubicBezTo>
                      <a:cubicBezTo>
                        <a:pt x="271925" y="178866"/>
                        <a:pt x="270776" y="177705"/>
                        <a:pt x="270197" y="176248"/>
                      </a:cubicBezTo>
                      <a:cubicBezTo>
                        <a:pt x="270197" y="175953"/>
                        <a:pt x="269903" y="175953"/>
                        <a:pt x="269903" y="175666"/>
                      </a:cubicBezTo>
                      <a:lnTo>
                        <a:pt x="266135" y="174495"/>
                      </a:lnTo>
                      <a:cubicBezTo>
                        <a:pt x="267918" y="160811"/>
                        <a:pt x="267229" y="146923"/>
                        <a:pt x="264105" y="133487"/>
                      </a:cubicBezTo>
                      <a:cubicBezTo>
                        <a:pt x="260945" y="119930"/>
                        <a:pt x="255459" y="107039"/>
                        <a:pt x="247878" y="95382"/>
                      </a:cubicBezTo>
                      <a:lnTo>
                        <a:pt x="250781" y="92772"/>
                      </a:lnTo>
                      <a:lnTo>
                        <a:pt x="250781" y="92192"/>
                      </a:lnTo>
                      <a:cubicBezTo>
                        <a:pt x="250726" y="90605"/>
                        <a:pt x="251241" y="89056"/>
                        <a:pt x="252224" y="87821"/>
                      </a:cubicBezTo>
                      <a:cubicBezTo>
                        <a:pt x="256286" y="84417"/>
                        <a:pt x="260650" y="81402"/>
                        <a:pt x="265272" y="78820"/>
                      </a:cubicBezTo>
                      <a:cubicBezTo>
                        <a:pt x="266145" y="78239"/>
                        <a:pt x="267009" y="77944"/>
                        <a:pt x="267882" y="77362"/>
                      </a:cubicBezTo>
                      <a:cubicBezTo>
                        <a:pt x="269581" y="76505"/>
                        <a:pt x="271226" y="75527"/>
                        <a:pt x="272806" y="74458"/>
                      </a:cubicBezTo>
                      <a:cubicBezTo>
                        <a:pt x="273100" y="74163"/>
                        <a:pt x="273670" y="73876"/>
                        <a:pt x="274249" y="73286"/>
                      </a:cubicBezTo>
                      <a:cubicBezTo>
                        <a:pt x="274543" y="72991"/>
                        <a:pt x="274828" y="72991"/>
                        <a:pt x="274828" y="72705"/>
                      </a:cubicBezTo>
                      <a:cubicBezTo>
                        <a:pt x="278816" y="69552"/>
                        <a:pt x="279699" y="63844"/>
                        <a:pt x="276859" y="59620"/>
                      </a:cubicBezTo>
                      <a:cubicBezTo>
                        <a:pt x="275270" y="57563"/>
                        <a:pt x="272798" y="56374"/>
                        <a:pt x="270197" y="56420"/>
                      </a:cubicBezTo>
                      <a:cubicBezTo>
                        <a:pt x="267882" y="56485"/>
                        <a:pt x="265640" y="57306"/>
                        <a:pt x="263821" y="58762"/>
                      </a:cubicBezTo>
                      <a:lnTo>
                        <a:pt x="263242" y="59343"/>
                      </a:lnTo>
                      <a:cubicBezTo>
                        <a:pt x="262663" y="59629"/>
                        <a:pt x="262378" y="60211"/>
                        <a:pt x="261799" y="60506"/>
                      </a:cubicBezTo>
                      <a:cubicBezTo>
                        <a:pt x="260466" y="61787"/>
                        <a:pt x="259208" y="63152"/>
                        <a:pt x="258031" y="64572"/>
                      </a:cubicBezTo>
                      <a:cubicBezTo>
                        <a:pt x="257425" y="65329"/>
                        <a:pt x="256745" y="66010"/>
                        <a:pt x="256001" y="66619"/>
                      </a:cubicBezTo>
                      <a:cubicBezTo>
                        <a:pt x="252518" y="70502"/>
                        <a:pt x="248632" y="74016"/>
                        <a:pt x="244405" y="77086"/>
                      </a:cubicBezTo>
                      <a:cubicBezTo>
                        <a:pt x="243642" y="77630"/>
                        <a:pt x="242742" y="77935"/>
                        <a:pt x="241804" y="77953"/>
                      </a:cubicBezTo>
                      <a:cubicBezTo>
                        <a:pt x="241207" y="77999"/>
                        <a:pt x="240610" y="77897"/>
                        <a:pt x="240067" y="77667"/>
                      </a:cubicBezTo>
                      <a:lnTo>
                        <a:pt x="239488" y="77667"/>
                      </a:lnTo>
                      <a:lnTo>
                        <a:pt x="235997" y="80000"/>
                      </a:lnTo>
                      <a:cubicBezTo>
                        <a:pt x="232248" y="76081"/>
                        <a:pt x="228288" y="72383"/>
                        <a:pt x="224107" y="68925"/>
                      </a:cubicBezTo>
                      <a:cubicBezTo>
                        <a:pt x="206648" y="55221"/>
                        <a:pt x="185616" y="46839"/>
                        <a:pt x="163544" y="44782"/>
                      </a:cubicBezTo>
                      <a:lnTo>
                        <a:pt x="163251" y="41001"/>
                      </a:lnTo>
                      <a:lnTo>
                        <a:pt x="162672" y="40420"/>
                      </a:lnTo>
                      <a:cubicBezTo>
                        <a:pt x="161450" y="39507"/>
                        <a:pt x="160623" y="38152"/>
                        <a:pt x="160347" y="36639"/>
                      </a:cubicBezTo>
                      <a:cubicBezTo>
                        <a:pt x="160237" y="31392"/>
                        <a:pt x="160531" y="26135"/>
                        <a:pt x="161220" y="20934"/>
                      </a:cubicBezTo>
                      <a:lnTo>
                        <a:pt x="161220" y="20639"/>
                      </a:lnTo>
                      <a:cubicBezTo>
                        <a:pt x="161266" y="19653"/>
                        <a:pt x="161469" y="18666"/>
                        <a:pt x="161799" y="17735"/>
                      </a:cubicBezTo>
                      <a:cubicBezTo>
                        <a:pt x="162084" y="15992"/>
                        <a:pt x="162369" y="14230"/>
                        <a:pt x="162663" y="12211"/>
                      </a:cubicBezTo>
                      <a:lnTo>
                        <a:pt x="162663" y="9592"/>
                      </a:lnTo>
                      <a:cubicBezTo>
                        <a:pt x="163058" y="4714"/>
                        <a:pt x="159428" y="425"/>
                        <a:pt x="154567" y="29"/>
                      </a:cubicBezTo>
                      <a:cubicBezTo>
                        <a:pt x="151838" y="-193"/>
                        <a:pt x="149164" y="868"/>
                        <a:pt x="147317" y="2888"/>
                      </a:cubicBezTo>
                      <a:cubicBezTo>
                        <a:pt x="145591" y="4677"/>
                        <a:pt x="144644" y="7083"/>
                        <a:pt x="144718" y="9583"/>
                      </a:cubicBezTo>
                      <a:lnTo>
                        <a:pt x="144718" y="11916"/>
                      </a:lnTo>
                      <a:cubicBezTo>
                        <a:pt x="144699" y="13797"/>
                        <a:pt x="144993" y="15660"/>
                        <a:pt x="145590" y="17448"/>
                      </a:cubicBezTo>
                      <a:cubicBezTo>
                        <a:pt x="145875" y="18316"/>
                        <a:pt x="145875" y="19192"/>
                        <a:pt x="146169" y="20344"/>
                      </a:cubicBezTo>
                      <a:lnTo>
                        <a:pt x="146169" y="20639"/>
                      </a:lnTo>
                      <a:cubicBezTo>
                        <a:pt x="146996" y="25832"/>
                        <a:pt x="147290" y="31097"/>
                        <a:pt x="147032" y="36344"/>
                      </a:cubicBezTo>
                      <a:cubicBezTo>
                        <a:pt x="146757" y="37857"/>
                        <a:pt x="145930" y="39212"/>
                        <a:pt x="144708" y="40125"/>
                      </a:cubicBezTo>
                      <a:lnTo>
                        <a:pt x="144129" y="40706"/>
                      </a:lnTo>
                      <a:lnTo>
                        <a:pt x="143835" y="44496"/>
                      </a:lnTo>
                      <a:cubicBezTo>
                        <a:pt x="138579" y="44985"/>
                        <a:pt x="133351" y="45760"/>
                        <a:pt x="128187" y="46830"/>
                      </a:cubicBezTo>
                      <a:cubicBezTo>
                        <a:pt x="106226" y="51653"/>
                        <a:pt x="86241" y="62995"/>
                        <a:pt x="70804" y="79401"/>
                      </a:cubicBezTo>
                      <a:lnTo>
                        <a:pt x="67910" y="77362"/>
                      </a:lnTo>
                      <a:lnTo>
                        <a:pt x="67340" y="77362"/>
                      </a:lnTo>
                      <a:cubicBezTo>
                        <a:pt x="66761" y="77362"/>
                        <a:pt x="66173" y="77658"/>
                        <a:pt x="65603" y="77658"/>
                      </a:cubicBezTo>
                      <a:cubicBezTo>
                        <a:pt x="64666" y="77630"/>
                        <a:pt x="63756" y="77335"/>
                        <a:pt x="62993" y="76781"/>
                      </a:cubicBezTo>
                      <a:cubicBezTo>
                        <a:pt x="58776" y="73600"/>
                        <a:pt x="54889" y="70004"/>
                        <a:pt x="51406" y="66020"/>
                      </a:cubicBezTo>
                      <a:cubicBezTo>
                        <a:pt x="50800" y="65273"/>
                        <a:pt x="50120" y="64591"/>
                        <a:pt x="49376" y="63982"/>
                      </a:cubicBezTo>
                      <a:cubicBezTo>
                        <a:pt x="48190" y="62562"/>
                        <a:pt x="46941" y="61197"/>
                        <a:pt x="45608" y="59915"/>
                      </a:cubicBezTo>
                      <a:cubicBezTo>
                        <a:pt x="45314" y="59620"/>
                        <a:pt x="44735" y="59334"/>
                        <a:pt x="44156" y="58744"/>
                      </a:cubicBezTo>
                      <a:cubicBezTo>
                        <a:pt x="43872" y="58449"/>
                        <a:pt x="43578" y="58449"/>
                        <a:pt x="43578" y="58163"/>
                      </a:cubicBezTo>
                      <a:cubicBezTo>
                        <a:pt x="41787" y="56669"/>
                        <a:pt x="39535" y="55848"/>
                        <a:pt x="37210" y="55830"/>
                      </a:cubicBezTo>
                      <a:cubicBezTo>
                        <a:pt x="34610" y="55784"/>
                        <a:pt x="32138" y="56964"/>
                        <a:pt x="30549" y="59029"/>
                      </a:cubicBezTo>
                      <a:cubicBezTo>
                        <a:pt x="27701" y="63254"/>
                        <a:pt x="28591" y="68953"/>
                        <a:pt x="32570" y="72115"/>
                      </a:cubicBezTo>
                      <a:cubicBezTo>
                        <a:pt x="32864" y="72115"/>
                        <a:pt x="32864" y="72401"/>
                        <a:pt x="33149" y="72401"/>
                      </a:cubicBezTo>
                      <a:cubicBezTo>
                        <a:pt x="33728" y="72696"/>
                        <a:pt x="34013" y="73278"/>
                        <a:pt x="34592" y="73573"/>
                      </a:cubicBezTo>
                      <a:cubicBezTo>
                        <a:pt x="36172" y="74651"/>
                        <a:pt x="37826" y="75629"/>
                        <a:pt x="39526" y="76486"/>
                      </a:cubicBezTo>
                      <a:cubicBezTo>
                        <a:pt x="40454" y="76855"/>
                        <a:pt x="41327" y="77344"/>
                        <a:pt x="42126" y="77935"/>
                      </a:cubicBezTo>
                      <a:cubicBezTo>
                        <a:pt x="46748" y="80526"/>
                        <a:pt x="51113" y="83550"/>
                        <a:pt x="55174" y="86953"/>
                      </a:cubicBezTo>
                      <a:cubicBezTo>
                        <a:pt x="56286" y="88116"/>
                        <a:pt x="56810" y="89710"/>
                        <a:pt x="56617" y="91316"/>
                      </a:cubicBezTo>
                      <a:lnTo>
                        <a:pt x="56617" y="91896"/>
                      </a:lnTo>
                      <a:lnTo>
                        <a:pt x="59511" y="94506"/>
                      </a:lnTo>
                      <a:cubicBezTo>
                        <a:pt x="58932" y="95225"/>
                        <a:pt x="58445" y="96009"/>
                        <a:pt x="58069" y="96848"/>
                      </a:cubicBezTo>
                      <a:cubicBezTo>
                        <a:pt x="43716" y="119682"/>
                        <a:pt x="37954" y="146914"/>
                        <a:pt x="41842" y="173629"/>
                      </a:cubicBezTo>
                      <a:lnTo>
                        <a:pt x="38074" y="174800"/>
                      </a:lnTo>
                      <a:cubicBezTo>
                        <a:pt x="38074" y="175095"/>
                        <a:pt x="37780" y="175095"/>
                        <a:pt x="37780" y="175381"/>
                      </a:cubicBezTo>
                      <a:cubicBezTo>
                        <a:pt x="37119" y="176782"/>
                        <a:pt x="35988" y="177907"/>
                        <a:pt x="34592" y="178581"/>
                      </a:cubicBezTo>
                      <a:cubicBezTo>
                        <a:pt x="29483" y="180020"/>
                        <a:pt x="24236" y="180896"/>
                        <a:pt x="18943" y="181200"/>
                      </a:cubicBezTo>
                      <a:lnTo>
                        <a:pt x="18649" y="181200"/>
                      </a:lnTo>
                      <a:cubicBezTo>
                        <a:pt x="17675" y="181145"/>
                        <a:pt x="16701" y="181246"/>
                        <a:pt x="15755" y="181486"/>
                      </a:cubicBezTo>
                      <a:cubicBezTo>
                        <a:pt x="13908" y="181550"/>
                        <a:pt x="12070" y="181744"/>
                        <a:pt x="10251" y="182066"/>
                      </a:cubicBezTo>
                      <a:cubicBezTo>
                        <a:pt x="9672" y="182066"/>
                        <a:pt x="9084" y="182362"/>
                        <a:pt x="8514" y="182362"/>
                      </a:cubicBezTo>
                      <a:cubicBezTo>
                        <a:pt x="8193" y="182316"/>
                        <a:pt x="7871" y="182426"/>
                        <a:pt x="7641" y="182657"/>
                      </a:cubicBezTo>
                      <a:cubicBezTo>
                        <a:pt x="2670" y="183653"/>
                        <a:pt x="-647" y="188383"/>
                        <a:pt x="107" y="193418"/>
                      </a:cubicBezTo>
                      <a:cubicBezTo>
                        <a:pt x="1182" y="197596"/>
                        <a:pt x="5087" y="200409"/>
                        <a:pt x="9378" y="200104"/>
                      </a:cubicBezTo>
                      <a:cubicBezTo>
                        <a:pt x="10168" y="200151"/>
                        <a:pt x="10958" y="200049"/>
                        <a:pt x="11712" y="199809"/>
                      </a:cubicBezTo>
                      <a:cubicBezTo>
                        <a:pt x="11997" y="199809"/>
                        <a:pt x="12282" y="199809"/>
                        <a:pt x="12282" y="199523"/>
                      </a:cubicBezTo>
                      <a:cubicBezTo>
                        <a:pt x="12860" y="199523"/>
                        <a:pt x="13448" y="199228"/>
                        <a:pt x="14027" y="199228"/>
                      </a:cubicBezTo>
                      <a:cubicBezTo>
                        <a:pt x="15819" y="198721"/>
                        <a:pt x="17565" y="198039"/>
                        <a:pt x="19237" y="197182"/>
                      </a:cubicBezTo>
                      <a:cubicBezTo>
                        <a:pt x="20101" y="196886"/>
                        <a:pt x="20974" y="196306"/>
                        <a:pt x="21837" y="196010"/>
                      </a:cubicBezTo>
                      <a:lnTo>
                        <a:pt x="22131" y="196010"/>
                      </a:lnTo>
                      <a:cubicBezTo>
                        <a:pt x="26974" y="194009"/>
                        <a:pt x="32037" y="192542"/>
                        <a:pt x="37201" y="191648"/>
                      </a:cubicBezTo>
                      <a:lnTo>
                        <a:pt x="37780" y="191648"/>
                      </a:lnTo>
                      <a:cubicBezTo>
                        <a:pt x="39158" y="191712"/>
                        <a:pt x="40481" y="192229"/>
                        <a:pt x="41547" y="193106"/>
                      </a:cubicBezTo>
                      <a:cubicBezTo>
                        <a:pt x="41842" y="193106"/>
                        <a:pt x="41842" y="193401"/>
                        <a:pt x="42126" y="193401"/>
                      </a:cubicBezTo>
                      <a:lnTo>
                        <a:pt x="46178" y="192819"/>
                      </a:lnTo>
                      <a:cubicBezTo>
                        <a:pt x="53180" y="214398"/>
                        <a:pt x="66393" y="233423"/>
                        <a:pt x="84145" y="247495"/>
                      </a:cubicBezTo>
                      <a:cubicBezTo>
                        <a:pt x="88115" y="250566"/>
                        <a:pt x="92278" y="253379"/>
                        <a:pt x="96606" y="255924"/>
                      </a:cubicBezTo>
                      <a:lnTo>
                        <a:pt x="94869" y="259705"/>
                      </a:lnTo>
                      <a:cubicBezTo>
                        <a:pt x="94869" y="260000"/>
                        <a:pt x="95163" y="260000"/>
                        <a:pt x="95163" y="260286"/>
                      </a:cubicBezTo>
                      <a:cubicBezTo>
                        <a:pt x="95981" y="261697"/>
                        <a:pt x="96192" y="263384"/>
                        <a:pt x="95742" y="264961"/>
                      </a:cubicBezTo>
                      <a:cubicBezTo>
                        <a:pt x="93665" y="269747"/>
                        <a:pt x="91138" y="274322"/>
                        <a:pt x="88198" y="278628"/>
                      </a:cubicBezTo>
                      <a:lnTo>
                        <a:pt x="88198" y="278923"/>
                      </a:lnTo>
                      <a:cubicBezTo>
                        <a:pt x="87628" y="279790"/>
                        <a:pt x="87040" y="280371"/>
                        <a:pt x="86461" y="281256"/>
                      </a:cubicBezTo>
                      <a:cubicBezTo>
                        <a:pt x="85303" y="282713"/>
                        <a:pt x="84440" y="284161"/>
                        <a:pt x="83273" y="285931"/>
                      </a:cubicBezTo>
                      <a:cubicBezTo>
                        <a:pt x="82924" y="286374"/>
                        <a:pt x="82630" y="286863"/>
                        <a:pt x="82409" y="287380"/>
                      </a:cubicBezTo>
                      <a:cubicBezTo>
                        <a:pt x="82381" y="287601"/>
                        <a:pt x="82271" y="287803"/>
                        <a:pt x="82115" y="287960"/>
                      </a:cubicBezTo>
                      <a:cubicBezTo>
                        <a:pt x="79708" y="292433"/>
                        <a:pt x="81362" y="298012"/>
                        <a:pt x="85818" y="300437"/>
                      </a:cubicBezTo>
                      <a:cubicBezTo>
                        <a:pt x="85836" y="300447"/>
                        <a:pt x="85864" y="300456"/>
                        <a:pt x="85882" y="300465"/>
                      </a:cubicBezTo>
                      <a:cubicBezTo>
                        <a:pt x="86966" y="301028"/>
                        <a:pt x="88162" y="301332"/>
                        <a:pt x="89375" y="301341"/>
                      </a:cubicBezTo>
                      <a:cubicBezTo>
                        <a:pt x="93041" y="301166"/>
                        <a:pt x="96340" y="299064"/>
                        <a:pt x="98066" y="295817"/>
                      </a:cubicBezTo>
                      <a:cubicBezTo>
                        <a:pt x="98103" y="295596"/>
                        <a:pt x="98204" y="295393"/>
                        <a:pt x="98360" y="295236"/>
                      </a:cubicBezTo>
                      <a:cubicBezTo>
                        <a:pt x="98582" y="294711"/>
                        <a:pt x="98875" y="294222"/>
                        <a:pt x="99233" y="293780"/>
                      </a:cubicBezTo>
                      <a:cubicBezTo>
                        <a:pt x="99895" y="292064"/>
                        <a:pt x="100474" y="290321"/>
                        <a:pt x="100970" y="288541"/>
                      </a:cubicBezTo>
                      <a:lnTo>
                        <a:pt x="101834" y="285931"/>
                      </a:lnTo>
                      <a:cubicBezTo>
                        <a:pt x="103295" y="280860"/>
                        <a:pt x="105344" y="275981"/>
                        <a:pt x="107926" y="271389"/>
                      </a:cubicBezTo>
                      <a:cubicBezTo>
                        <a:pt x="108873" y="270135"/>
                        <a:pt x="110187" y="269221"/>
                        <a:pt x="111694" y="268770"/>
                      </a:cubicBezTo>
                      <a:cubicBezTo>
                        <a:pt x="111978" y="268770"/>
                        <a:pt x="111978" y="268770"/>
                        <a:pt x="112273" y="268474"/>
                      </a:cubicBezTo>
                      <a:lnTo>
                        <a:pt x="114293" y="264703"/>
                      </a:lnTo>
                      <a:cubicBezTo>
                        <a:pt x="127240" y="269692"/>
                        <a:pt x="140995" y="272256"/>
                        <a:pt x="154870" y="272256"/>
                      </a:cubicBezTo>
                      <a:cubicBezTo>
                        <a:pt x="163361" y="272311"/>
                        <a:pt x="171824" y="271334"/>
                        <a:pt x="180084" y="269351"/>
                      </a:cubicBezTo>
                      <a:cubicBezTo>
                        <a:pt x="185193" y="268207"/>
                        <a:pt x="190219" y="266751"/>
                        <a:pt x="195154" y="264989"/>
                      </a:cubicBezTo>
                      <a:lnTo>
                        <a:pt x="196890" y="268189"/>
                      </a:lnTo>
                      <a:cubicBezTo>
                        <a:pt x="197185" y="268189"/>
                        <a:pt x="197185" y="268189"/>
                        <a:pt x="197469" y="268484"/>
                      </a:cubicBezTo>
                      <a:cubicBezTo>
                        <a:pt x="199049" y="268752"/>
                        <a:pt x="200437" y="269711"/>
                        <a:pt x="201236" y="271094"/>
                      </a:cubicBezTo>
                      <a:cubicBezTo>
                        <a:pt x="203643" y="275760"/>
                        <a:pt x="205674" y="280611"/>
                        <a:pt x="207310" y="285600"/>
                      </a:cubicBezTo>
                      <a:lnTo>
                        <a:pt x="207310" y="285895"/>
                      </a:lnTo>
                      <a:lnTo>
                        <a:pt x="208183" y="288514"/>
                      </a:lnTo>
                      <a:cubicBezTo>
                        <a:pt x="208634" y="290294"/>
                        <a:pt x="209212" y="292046"/>
                        <a:pt x="209919" y="293742"/>
                      </a:cubicBezTo>
                      <a:cubicBezTo>
                        <a:pt x="210213" y="294323"/>
                        <a:pt x="210498" y="294618"/>
                        <a:pt x="210792" y="295200"/>
                      </a:cubicBezTo>
                      <a:cubicBezTo>
                        <a:pt x="210820" y="295421"/>
                        <a:pt x="210921" y="295624"/>
                        <a:pt x="211077" y="295781"/>
                      </a:cubicBezTo>
                      <a:cubicBezTo>
                        <a:pt x="212713" y="299110"/>
                        <a:pt x="216067" y="301249"/>
                        <a:pt x="219770" y="301304"/>
                      </a:cubicBezTo>
                      <a:cubicBezTo>
                        <a:pt x="220992" y="301295"/>
                        <a:pt x="222186" y="301000"/>
                        <a:pt x="223270" y="300437"/>
                      </a:cubicBezTo>
                      <a:cubicBezTo>
                        <a:pt x="225366" y="299350"/>
                        <a:pt x="226928" y="297468"/>
                        <a:pt x="227598" y="295200"/>
                      </a:cubicBezTo>
                      <a:cubicBezTo>
                        <a:pt x="228278" y="292783"/>
                        <a:pt x="228077" y="290211"/>
                        <a:pt x="227029" y="287932"/>
                      </a:cubicBezTo>
                      <a:cubicBezTo>
                        <a:pt x="227029" y="287637"/>
                        <a:pt x="226735" y="287637"/>
                        <a:pt x="226735" y="287352"/>
                      </a:cubicBezTo>
                      <a:cubicBezTo>
                        <a:pt x="226514" y="286826"/>
                        <a:pt x="226220" y="286337"/>
                        <a:pt x="225862" y="285895"/>
                      </a:cubicBezTo>
                      <a:cubicBezTo>
                        <a:pt x="224971" y="284225"/>
                        <a:pt x="223904" y="282667"/>
                        <a:pt x="222674" y="281229"/>
                      </a:cubicBezTo>
                      <a:cubicBezTo>
                        <a:pt x="222095" y="280353"/>
                        <a:pt x="221516" y="279771"/>
                        <a:pt x="220937" y="278886"/>
                      </a:cubicBezTo>
                      <a:lnTo>
                        <a:pt x="220937" y="278600"/>
                      </a:lnTo>
                      <a:cubicBezTo>
                        <a:pt x="217896" y="274358"/>
                        <a:pt x="215360" y="269766"/>
                        <a:pt x="213402" y="264924"/>
                      </a:cubicBezTo>
                      <a:cubicBezTo>
                        <a:pt x="213044" y="263375"/>
                        <a:pt x="213145" y="261752"/>
                        <a:pt x="213696" y="260258"/>
                      </a:cubicBezTo>
                      <a:cubicBezTo>
                        <a:pt x="213696" y="259963"/>
                        <a:pt x="213981" y="259963"/>
                        <a:pt x="213981" y="259677"/>
                      </a:cubicBezTo>
                      <a:lnTo>
                        <a:pt x="212539" y="256173"/>
                      </a:lnTo>
                      <a:cubicBezTo>
                        <a:pt x="236502" y="241787"/>
                        <a:pt x="254420" y="219148"/>
                        <a:pt x="262975" y="192478"/>
                      </a:cubicBezTo>
                      <a:lnTo>
                        <a:pt x="266467" y="193059"/>
                      </a:lnTo>
                      <a:cubicBezTo>
                        <a:pt x="266760" y="193059"/>
                        <a:pt x="266760" y="192764"/>
                        <a:pt x="267046" y="192764"/>
                      </a:cubicBezTo>
                      <a:cubicBezTo>
                        <a:pt x="268139" y="191934"/>
                        <a:pt x="269444" y="191436"/>
                        <a:pt x="270803" y="191316"/>
                      </a:cubicBezTo>
                      <a:lnTo>
                        <a:pt x="271382" y="191316"/>
                      </a:lnTo>
                      <a:cubicBezTo>
                        <a:pt x="276555" y="192202"/>
                        <a:pt x="281609" y="193668"/>
                        <a:pt x="286461" y="195669"/>
                      </a:cubicBezTo>
                      <a:lnTo>
                        <a:pt x="286746" y="195669"/>
                      </a:lnTo>
                      <a:cubicBezTo>
                        <a:pt x="287619" y="195964"/>
                        <a:pt x="288483" y="196545"/>
                        <a:pt x="289356" y="196840"/>
                      </a:cubicBezTo>
                      <a:cubicBezTo>
                        <a:pt x="291019" y="197689"/>
                        <a:pt x="292773" y="198380"/>
                        <a:pt x="294575" y="198878"/>
                      </a:cubicBezTo>
                      <a:cubicBezTo>
                        <a:pt x="295144" y="198878"/>
                        <a:pt x="295732" y="199173"/>
                        <a:pt x="296311" y="199173"/>
                      </a:cubicBezTo>
                      <a:cubicBezTo>
                        <a:pt x="296633" y="199127"/>
                        <a:pt x="296945" y="199238"/>
                        <a:pt x="297184" y="199459"/>
                      </a:cubicBezTo>
                      <a:cubicBezTo>
                        <a:pt x="297929" y="199699"/>
                        <a:pt x="298719" y="199800"/>
                        <a:pt x="299509" y="199754"/>
                      </a:cubicBezTo>
                      <a:cubicBezTo>
                        <a:pt x="303708" y="199763"/>
                        <a:pt x="307448" y="197070"/>
                        <a:pt x="308780" y="193059"/>
                      </a:cubicBezTo>
                      <a:cubicBezTo>
                        <a:pt x="308247" y="188421"/>
                        <a:pt x="304894" y="184593"/>
                        <a:pt x="300372" y="183468"/>
                      </a:cubicBezTo>
                      <a:lnTo>
                        <a:pt x="300336" y="183515"/>
                      </a:lnTo>
                      <a:close/>
                    </a:path>
                  </a:pathLst>
                </a:custGeom>
                <a:solidFill>
                  <a:schemeClr val="accent1"/>
                </a:solidFill>
                <a:ln w="9331" cap="flat">
                  <a:noFill/>
                  <a:prstDash val="solid"/>
                  <a:miter/>
                </a:ln>
              </p:spPr>
              <p:txBody>
                <a:bodyPr rtlCol="0" anchor="ct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24" name="people_12">
                <a:extLst>
                  <a:ext uri="{FF2B5EF4-FFF2-40B4-BE49-F238E27FC236}">
                    <a16:creationId xmlns:a16="http://schemas.microsoft.com/office/drawing/2014/main" id="{3C4E59A9-A51F-6767-EE6F-302C9CF636B0}"/>
                  </a:ext>
                </a:extLst>
              </p:cNvPr>
              <p:cNvSpPr>
                <a:spLocks noChangeAspect="1" noEditPoints="1"/>
              </p:cNvSpPr>
              <p:nvPr/>
            </p:nvSpPr>
            <p:spPr bwMode="auto">
              <a:xfrm>
                <a:off x="4439846" y="1906950"/>
                <a:ext cx="627997" cy="535792"/>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19" name="Straight Connector 18">
              <a:extLst>
                <a:ext uri="{FF2B5EF4-FFF2-40B4-BE49-F238E27FC236}">
                  <a16:creationId xmlns:a16="http://schemas.microsoft.com/office/drawing/2014/main" id="{9143F5DF-67DC-1786-9E21-B929B906CE36}"/>
                </a:ext>
                <a:ext uri="{C183D7F6-B498-43B3-948B-1728B52AA6E4}">
                  <adec:decorative xmlns:adec="http://schemas.microsoft.com/office/drawing/2017/decorative" val="1"/>
                </a:ext>
              </a:extLst>
            </p:cNvPr>
            <p:cNvCxnSpPr>
              <a:cxnSpLocks/>
            </p:cNvCxnSpPr>
            <p:nvPr/>
          </p:nvCxnSpPr>
          <p:spPr>
            <a:xfrm>
              <a:off x="1822450" y="2977804"/>
              <a:ext cx="0" cy="1084302"/>
            </a:xfrm>
            <a:prstGeom prst="line">
              <a:avLst/>
            </a:prstGeom>
            <a:ln w="3810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9D67696-503D-1164-FFED-C754EC3DA398}"/>
                </a:ext>
              </a:extLst>
            </p:cNvPr>
            <p:cNvSpPr txBox="1"/>
            <p:nvPr/>
          </p:nvSpPr>
          <p:spPr>
            <a:xfrm>
              <a:off x="2184403" y="3058290"/>
              <a:ext cx="9159398" cy="923330"/>
            </a:xfrm>
            <a:prstGeom prst="rect">
              <a:avLst/>
            </a:prstGeom>
            <a:noFill/>
          </p:spPr>
          <p:txBody>
            <a:bodyPr wrap="square" lIns="0" tIns="0" rIns="0" bIns="0" rtlCol="0">
              <a:spAutoFit/>
            </a:bodyPr>
            <a:lstStyle/>
            <a:p>
              <a:pPr marL="0" marR="0" lvl="0" indent="0" algn="l" defTabSz="914225"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Projects. </a:t>
              </a:r>
              <a:r>
                <a:rPr kumimoji="0" lang="en-US" sz="2000" b="0" i="0" u="none" strike="noStrike" kern="1200" cap="none" spc="0" normalizeH="0" baseline="0" noProof="0">
                  <a:ln>
                    <a:noFill/>
                  </a:ln>
                  <a:solidFill>
                    <a:srgbClr val="000000"/>
                  </a:solidFill>
                  <a:effectLst/>
                  <a:uLnTx/>
                  <a:uFillTx/>
                  <a:latin typeface="Segoe UI"/>
                  <a:ea typeface="+mn-ea"/>
                  <a:cs typeface="+mn-cs"/>
                </a:rPr>
                <a:t>Allow collaboration and reuse of prior investigations history across an individual or  team. This aids in reducing response times and discovery of related attack infrastructure as threat actors TTPs shift.</a:t>
              </a:r>
            </a:p>
          </p:txBody>
        </p:sp>
      </p:grpSp>
      <p:grpSp>
        <p:nvGrpSpPr>
          <p:cNvPr id="5" name="Group 4">
            <a:extLst>
              <a:ext uri="{FF2B5EF4-FFF2-40B4-BE49-F238E27FC236}">
                <a16:creationId xmlns:a16="http://schemas.microsoft.com/office/drawing/2014/main" id="{73D34487-1E8C-95A8-005C-3F217EA2C910}"/>
              </a:ext>
            </a:extLst>
          </p:cNvPr>
          <p:cNvGrpSpPr/>
          <p:nvPr/>
        </p:nvGrpSpPr>
        <p:grpSpPr>
          <a:xfrm>
            <a:off x="576689" y="1656083"/>
            <a:ext cx="10755538" cy="1084302"/>
            <a:chOff x="588263" y="4225662"/>
            <a:chExt cx="10755538" cy="1084302"/>
          </a:xfrm>
        </p:grpSpPr>
        <p:grpSp>
          <p:nvGrpSpPr>
            <p:cNvPr id="27" name="Group 26">
              <a:extLst>
                <a:ext uri="{FF2B5EF4-FFF2-40B4-BE49-F238E27FC236}">
                  <a16:creationId xmlns:a16="http://schemas.microsoft.com/office/drawing/2014/main" id="{1BCC71DC-6B31-CC81-5535-EB1E4E705D70}"/>
                </a:ext>
                <a:ext uri="{C183D7F6-B498-43B3-948B-1728B52AA6E4}">
                  <adec:decorative xmlns:adec="http://schemas.microsoft.com/office/drawing/2017/decorative" val="1"/>
                </a:ext>
              </a:extLst>
            </p:cNvPr>
            <p:cNvGrpSpPr/>
            <p:nvPr/>
          </p:nvGrpSpPr>
          <p:grpSpPr>
            <a:xfrm>
              <a:off x="588263" y="4324329"/>
              <a:ext cx="886968" cy="886968"/>
              <a:chOff x="7001564" y="1583459"/>
              <a:chExt cx="1182774" cy="1182774"/>
            </a:xfrm>
          </p:grpSpPr>
          <p:sp>
            <p:nvSpPr>
              <p:cNvPr id="14" name="Oval 13">
                <a:extLst>
                  <a:ext uri="{FF2B5EF4-FFF2-40B4-BE49-F238E27FC236}">
                    <a16:creationId xmlns:a16="http://schemas.microsoft.com/office/drawing/2014/main" id="{880022B1-CA74-5784-636F-8612B68714EF}"/>
                  </a:ext>
                </a:extLst>
              </p:cNvPr>
              <p:cNvSpPr/>
              <p:nvPr/>
            </p:nvSpPr>
            <p:spPr bwMode="auto">
              <a:xfrm>
                <a:off x="7001564" y="1583459"/>
                <a:ext cx="1182774" cy="1182774"/>
              </a:xfrm>
              <a:prstGeom prst="ellipse">
                <a:avLst/>
              </a:prstGeom>
              <a:solidFill>
                <a:schemeClr val="accent3"/>
              </a:solidFill>
              <a:ln w="76200">
                <a:solidFill>
                  <a:schemeClr val="bg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5" name="Graphic 107">
                <a:extLst>
                  <a:ext uri="{FF2B5EF4-FFF2-40B4-BE49-F238E27FC236}">
                    <a16:creationId xmlns:a16="http://schemas.microsoft.com/office/drawing/2014/main" id="{D4E206BE-DDC8-D104-D9BD-8068AC9BF008}"/>
                  </a:ext>
                </a:extLst>
              </p:cNvPr>
              <p:cNvSpPr/>
              <p:nvPr/>
            </p:nvSpPr>
            <p:spPr>
              <a:xfrm>
                <a:off x="7364091" y="1860927"/>
                <a:ext cx="457721" cy="627839"/>
              </a:xfrm>
              <a:custGeom>
                <a:avLst/>
                <a:gdLst>
                  <a:gd name="connsiteX0" fmla="*/ 96646 w 265997"/>
                  <a:gd name="connsiteY0" fmla="*/ 36501 h 364859"/>
                  <a:gd name="connsiteX1" fmla="*/ 132851 w 265997"/>
                  <a:gd name="connsiteY1" fmla="*/ 0 h 364859"/>
                  <a:gd name="connsiteX2" fmla="*/ 169056 w 265997"/>
                  <a:gd name="connsiteY2" fmla="*/ 36501 h 364859"/>
                  <a:gd name="connsiteX3" fmla="*/ 169056 w 265997"/>
                  <a:gd name="connsiteY3" fmla="*/ 48618 h 364859"/>
                  <a:gd name="connsiteX4" fmla="*/ 217379 w 265997"/>
                  <a:gd name="connsiteY4" fmla="*/ 48618 h 364859"/>
                  <a:gd name="connsiteX5" fmla="*/ 217379 w 265997"/>
                  <a:gd name="connsiteY5" fmla="*/ 97237 h 364859"/>
                  <a:gd name="connsiteX6" fmla="*/ 48175 w 265997"/>
                  <a:gd name="connsiteY6" fmla="*/ 97237 h 364859"/>
                  <a:gd name="connsiteX7" fmla="*/ 48175 w 265997"/>
                  <a:gd name="connsiteY7" fmla="*/ 48618 h 364859"/>
                  <a:gd name="connsiteX8" fmla="*/ 96498 w 265997"/>
                  <a:gd name="connsiteY8" fmla="*/ 48618 h 364859"/>
                  <a:gd name="connsiteX9" fmla="*/ 96498 w 265997"/>
                  <a:gd name="connsiteY9" fmla="*/ 36501 h 364859"/>
                  <a:gd name="connsiteX10" fmla="*/ 96646 w 265997"/>
                  <a:gd name="connsiteY10" fmla="*/ 36501 h 364859"/>
                  <a:gd name="connsiteX11" fmla="*/ 96646 w 265997"/>
                  <a:gd name="connsiteY11" fmla="*/ 36501 h 364859"/>
                  <a:gd name="connsiteX12" fmla="*/ 48323 w 265997"/>
                  <a:gd name="connsiteY12" fmla="*/ 48766 h 364859"/>
                  <a:gd name="connsiteX13" fmla="*/ 0 w 265997"/>
                  <a:gd name="connsiteY13" fmla="*/ 48766 h 364859"/>
                  <a:gd name="connsiteX14" fmla="*/ 0 w 265997"/>
                  <a:gd name="connsiteY14" fmla="*/ 364859 h 364859"/>
                  <a:gd name="connsiteX15" fmla="*/ 265997 w 265997"/>
                  <a:gd name="connsiteY15" fmla="*/ 364859 h 364859"/>
                  <a:gd name="connsiteX16" fmla="*/ 265997 w 265997"/>
                  <a:gd name="connsiteY16" fmla="*/ 48766 h 364859"/>
                  <a:gd name="connsiteX17" fmla="*/ 217675 w 265997"/>
                  <a:gd name="connsiteY17" fmla="*/ 48766 h 364859"/>
                  <a:gd name="connsiteX18" fmla="*/ 48323 w 265997"/>
                  <a:gd name="connsiteY18" fmla="*/ 170238 h 364859"/>
                  <a:gd name="connsiteX19" fmla="*/ 145116 w 265997"/>
                  <a:gd name="connsiteY19" fmla="*/ 170238 h 364859"/>
                  <a:gd name="connsiteX20" fmla="*/ 144969 w 265997"/>
                  <a:gd name="connsiteY20" fmla="*/ 243240 h 364859"/>
                  <a:gd name="connsiteX21" fmla="*/ 48175 w 265997"/>
                  <a:gd name="connsiteY21" fmla="*/ 243240 h 364859"/>
                  <a:gd name="connsiteX22" fmla="*/ 144969 w 265997"/>
                  <a:gd name="connsiteY22" fmla="*/ 316241 h 364859"/>
                  <a:gd name="connsiteX23" fmla="*/ 48175 w 265997"/>
                  <a:gd name="connsiteY23" fmla="*/ 316241 h 364859"/>
                  <a:gd name="connsiteX24" fmla="*/ 169204 w 265997"/>
                  <a:gd name="connsiteY24" fmla="*/ 146003 h 364859"/>
                  <a:gd name="connsiteX25" fmla="*/ 193439 w 265997"/>
                  <a:gd name="connsiteY25" fmla="*/ 170386 h 364859"/>
                  <a:gd name="connsiteX26" fmla="*/ 229644 w 265997"/>
                  <a:gd name="connsiteY26" fmla="*/ 133885 h 364859"/>
                  <a:gd name="connsiteX27" fmla="*/ 169204 w 265997"/>
                  <a:gd name="connsiteY27" fmla="*/ 219004 h 364859"/>
                  <a:gd name="connsiteX28" fmla="*/ 193439 w 265997"/>
                  <a:gd name="connsiteY28" fmla="*/ 243387 h 364859"/>
                  <a:gd name="connsiteX29" fmla="*/ 229644 w 265997"/>
                  <a:gd name="connsiteY29" fmla="*/ 206887 h 364859"/>
                  <a:gd name="connsiteX30" fmla="*/ 169204 w 265997"/>
                  <a:gd name="connsiteY30" fmla="*/ 291858 h 364859"/>
                  <a:gd name="connsiteX31" fmla="*/ 193439 w 265997"/>
                  <a:gd name="connsiteY31" fmla="*/ 316241 h 364859"/>
                  <a:gd name="connsiteX32" fmla="*/ 229644 w 265997"/>
                  <a:gd name="connsiteY32" fmla="*/ 279740 h 364859"/>
                  <a:gd name="connsiteX0" fmla="*/ 96646 w 265997"/>
                  <a:gd name="connsiteY0" fmla="*/ 36501 h 364859"/>
                  <a:gd name="connsiteX1" fmla="*/ 132851 w 265997"/>
                  <a:gd name="connsiteY1" fmla="*/ 0 h 364859"/>
                  <a:gd name="connsiteX2" fmla="*/ 169056 w 265997"/>
                  <a:gd name="connsiteY2" fmla="*/ 36501 h 364859"/>
                  <a:gd name="connsiteX3" fmla="*/ 169056 w 265997"/>
                  <a:gd name="connsiteY3" fmla="*/ 48618 h 364859"/>
                  <a:gd name="connsiteX4" fmla="*/ 217379 w 265997"/>
                  <a:gd name="connsiteY4" fmla="*/ 48618 h 364859"/>
                  <a:gd name="connsiteX5" fmla="*/ 217379 w 265997"/>
                  <a:gd name="connsiteY5" fmla="*/ 97237 h 364859"/>
                  <a:gd name="connsiteX6" fmla="*/ 48175 w 265997"/>
                  <a:gd name="connsiteY6" fmla="*/ 97237 h 364859"/>
                  <a:gd name="connsiteX7" fmla="*/ 48175 w 265997"/>
                  <a:gd name="connsiteY7" fmla="*/ 48618 h 364859"/>
                  <a:gd name="connsiteX8" fmla="*/ 96498 w 265997"/>
                  <a:gd name="connsiteY8" fmla="*/ 48618 h 364859"/>
                  <a:gd name="connsiteX9" fmla="*/ 96498 w 265997"/>
                  <a:gd name="connsiteY9" fmla="*/ 36501 h 364859"/>
                  <a:gd name="connsiteX10" fmla="*/ 96646 w 265997"/>
                  <a:gd name="connsiteY10" fmla="*/ 36501 h 364859"/>
                  <a:gd name="connsiteX11" fmla="*/ 96646 w 265997"/>
                  <a:gd name="connsiteY11" fmla="*/ 36501 h 364859"/>
                  <a:gd name="connsiteX12" fmla="*/ 48323 w 265997"/>
                  <a:gd name="connsiteY12" fmla="*/ 48766 h 364859"/>
                  <a:gd name="connsiteX13" fmla="*/ 0 w 265997"/>
                  <a:gd name="connsiteY13" fmla="*/ 48766 h 364859"/>
                  <a:gd name="connsiteX14" fmla="*/ 0 w 265997"/>
                  <a:gd name="connsiteY14" fmla="*/ 364859 h 364859"/>
                  <a:gd name="connsiteX15" fmla="*/ 265997 w 265997"/>
                  <a:gd name="connsiteY15" fmla="*/ 364859 h 364859"/>
                  <a:gd name="connsiteX16" fmla="*/ 265997 w 265997"/>
                  <a:gd name="connsiteY16" fmla="*/ 48766 h 364859"/>
                  <a:gd name="connsiteX17" fmla="*/ 217675 w 265997"/>
                  <a:gd name="connsiteY17" fmla="*/ 48766 h 364859"/>
                  <a:gd name="connsiteX18" fmla="*/ 48323 w 265997"/>
                  <a:gd name="connsiteY18" fmla="*/ 170238 h 364859"/>
                  <a:gd name="connsiteX19" fmla="*/ 145116 w 265997"/>
                  <a:gd name="connsiteY19" fmla="*/ 170238 h 364859"/>
                  <a:gd name="connsiteX20" fmla="*/ 144969 w 265997"/>
                  <a:gd name="connsiteY20" fmla="*/ 243240 h 364859"/>
                  <a:gd name="connsiteX21" fmla="*/ 48175 w 265997"/>
                  <a:gd name="connsiteY21" fmla="*/ 243240 h 364859"/>
                  <a:gd name="connsiteX22" fmla="*/ 144969 w 265997"/>
                  <a:gd name="connsiteY22" fmla="*/ 316241 h 364859"/>
                  <a:gd name="connsiteX23" fmla="*/ 48175 w 265997"/>
                  <a:gd name="connsiteY23" fmla="*/ 316241 h 364859"/>
                  <a:gd name="connsiteX24" fmla="*/ 169204 w 265997"/>
                  <a:gd name="connsiteY24" fmla="*/ 146003 h 364859"/>
                  <a:gd name="connsiteX25" fmla="*/ 193439 w 265997"/>
                  <a:gd name="connsiteY25" fmla="*/ 170386 h 364859"/>
                  <a:gd name="connsiteX26" fmla="*/ 229644 w 265997"/>
                  <a:gd name="connsiteY26" fmla="*/ 133885 h 364859"/>
                  <a:gd name="connsiteX27" fmla="*/ 169204 w 265997"/>
                  <a:gd name="connsiteY27" fmla="*/ 219004 h 364859"/>
                  <a:gd name="connsiteX28" fmla="*/ 193439 w 265997"/>
                  <a:gd name="connsiteY28" fmla="*/ 243387 h 364859"/>
                  <a:gd name="connsiteX29" fmla="*/ 229644 w 265997"/>
                  <a:gd name="connsiteY29" fmla="*/ 206887 h 364859"/>
                  <a:gd name="connsiteX30" fmla="*/ 169204 w 265997"/>
                  <a:gd name="connsiteY30" fmla="*/ 291858 h 364859"/>
                  <a:gd name="connsiteX31" fmla="*/ 193439 w 265997"/>
                  <a:gd name="connsiteY31" fmla="*/ 316241 h 364859"/>
                  <a:gd name="connsiteX32" fmla="*/ 229644 w 265997"/>
                  <a:gd name="connsiteY32" fmla="*/ 279740 h 36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997" h="364859">
                    <a:moveTo>
                      <a:pt x="96646" y="36501"/>
                    </a:moveTo>
                    <a:cubicBezTo>
                      <a:pt x="96646" y="16403"/>
                      <a:pt x="112901" y="0"/>
                      <a:pt x="132851" y="0"/>
                    </a:cubicBezTo>
                    <a:cubicBezTo>
                      <a:pt x="152801" y="0"/>
                      <a:pt x="169056" y="16403"/>
                      <a:pt x="169056" y="36501"/>
                    </a:cubicBezTo>
                    <a:lnTo>
                      <a:pt x="169056" y="48618"/>
                    </a:lnTo>
                    <a:lnTo>
                      <a:pt x="217379" y="48618"/>
                    </a:lnTo>
                    <a:lnTo>
                      <a:pt x="217379" y="97237"/>
                    </a:lnTo>
                    <a:lnTo>
                      <a:pt x="48175" y="97237"/>
                    </a:lnTo>
                    <a:lnTo>
                      <a:pt x="48175" y="48618"/>
                    </a:lnTo>
                    <a:lnTo>
                      <a:pt x="96498" y="48618"/>
                    </a:lnTo>
                    <a:lnTo>
                      <a:pt x="96498" y="36501"/>
                    </a:lnTo>
                    <a:lnTo>
                      <a:pt x="96646" y="36501"/>
                    </a:lnTo>
                    <a:lnTo>
                      <a:pt x="96646" y="36501"/>
                    </a:lnTo>
                    <a:close/>
                    <a:moveTo>
                      <a:pt x="48323" y="48766"/>
                    </a:moveTo>
                    <a:lnTo>
                      <a:pt x="0" y="48766"/>
                    </a:lnTo>
                    <a:lnTo>
                      <a:pt x="0" y="364859"/>
                    </a:lnTo>
                    <a:lnTo>
                      <a:pt x="265997" y="364859"/>
                    </a:lnTo>
                    <a:lnTo>
                      <a:pt x="265997" y="48766"/>
                    </a:lnTo>
                    <a:lnTo>
                      <a:pt x="217675" y="48766"/>
                    </a:lnTo>
                    <a:moveTo>
                      <a:pt x="48323" y="170238"/>
                    </a:moveTo>
                    <a:lnTo>
                      <a:pt x="145116" y="170238"/>
                    </a:lnTo>
                    <a:moveTo>
                      <a:pt x="144969" y="243240"/>
                    </a:moveTo>
                    <a:lnTo>
                      <a:pt x="48175" y="243240"/>
                    </a:lnTo>
                    <a:moveTo>
                      <a:pt x="144969" y="316241"/>
                    </a:moveTo>
                    <a:lnTo>
                      <a:pt x="48175" y="316241"/>
                    </a:lnTo>
                    <a:moveTo>
                      <a:pt x="169204" y="146003"/>
                    </a:moveTo>
                    <a:lnTo>
                      <a:pt x="193439" y="170386"/>
                    </a:lnTo>
                    <a:lnTo>
                      <a:pt x="229644" y="133885"/>
                    </a:lnTo>
                    <a:moveTo>
                      <a:pt x="169204" y="219004"/>
                    </a:moveTo>
                    <a:lnTo>
                      <a:pt x="193439" y="243387"/>
                    </a:lnTo>
                    <a:lnTo>
                      <a:pt x="229644" y="206887"/>
                    </a:lnTo>
                    <a:moveTo>
                      <a:pt x="169204" y="291858"/>
                    </a:moveTo>
                    <a:lnTo>
                      <a:pt x="193439" y="316241"/>
                    </a:lnTo>
                    <a:lnTo>
                      <a:pt x="229644" y="279740"/>
                    </a:lnTo>
                  </a:path>
                </a:pathLst>
              </a:custGeom>
              <a:grpFill/>
              <a:ln w="19050" cap="sq">
                <a:solidFill>
                  <a:schemeClr val="bg1"/>
                </a:solidFill>
                <a:prstDash val="solid"/>
                <a:miter lim="800000"/>
                <a:headEnd/>
                <a:tailEnd/>
              </a:ln>
            </p:spPr>
            <p:txBody>
              <a:bodyPr vert="horz" wrap="square" lIns="89630" tIns="44814" rIns="89630" bIns="44814"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cxnSp>
          <p:nvCxnSpPr>
            <p:cNvPr id="21" name="Straight Connector 20">
              <a:extLst>
                <a:ext uri="{FF2B5EF4-FFF2-40B4-BE49-F238E27FC236}">
                  <a16:creationId xmlns:a16="http://schemas.microsoft.com/office/drawing/2014/main" id="{95DCFC16-C0E7-0AD3-F9C3-13CBB68FC3DF}"/>
                </a:ext>
                <a:ext uri="{C183D7F6-B498-43B3-948B-1728B52AA6E4}">
                  <adec:decorative xmlns:adec="http://schemas.microsoft.com/office/drawing/2017/decorative" val="1"/>
                </a:ext>
              </a:extLst>
            </p:cNvPr>
            <p:cNvCxnSpPr>
              <a:cxnSpLocks/>
            </p:cNvCxnSpPr>
            <p:nvPr/>
          </p:nvCxnSpPr>
          <p:spPr>
            <a:xfrm>
              <a:off x="1822450" y="4225662"/>
              <a:ext cx="0" cy="1084302"/>
            </a:xfrm>
            <a:prstGeom prst="line">
              <a:avLst/>
            </a:prstGeom>
            <a:ln w="38100">
              <a:solidFill>
                <a:schemeClr val="accent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BE0E86F-41F6-225E-B7CC-BAAFA5534B11}"/>
                </a:ext>
              </a:extLst>
            </p:cNvPr>
            <p:cNvSpPr txBox="1"/>
            <p:nvPr/>
          </p:nvSpPr>
          <p:spPr>
            <a:xfrm>
              <a:off x="2184403" y="4306148"/>
              <a:ext cx="9159398" cy="923330"/>
            </a:xfrm>
            <a:prstGeom prst="rect">
              <a:avLst/>
            </a:prstGeom>
            <a:noFill/>
          </p:spPr>
          <p:txBody>
            <a:bodyPr wrap="square" lIns="0" tIns="0" rIns="0" bIns="0" rtlCol="0">
              <a:spAutoFit/>
            </a:bodyPr>
            <a:lstStyle/>
            <a:p>
              <a:pPr marL="0" marR="0" lvl="0" indent="0" algn="l" defTabSz="914225"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107C10"/>
                  </a:solidFill>
                  <a:effectLst/>
                  <a:uLnTx/>
                  <a:uFillTx/>
                  <a:latin typeface="Segoe UI Semibold" panose="020B0702040204020203" pitchFamily="34" charset="0"/>
                  <a:ea typeface="+mn-ea"/>
                  <a:cs typeface="Segoe UI Semibold" panose="020B0702040204020203" pitchFamily="34" charset="0"/>
                </a:rPr>
                <a:t>Intelligence Articles</a:t>
              </a:r>
              <a:r>
                <a:rPr kumimoji="0" lang="en-US" sz="2000" b="0" i="0" u="none" strike="noStrike" kern="1200" cap="none" spc="0" normalizeH="0" baseline="0" noProof="0">
                  <a:ln>
                    <a:noFill/>
                  </a:ln>
                  <a:solidFill>
                    <a:srgbClr val="000000"/>
                  </a:solidFill>
                  <a:effectLst/>
                  <a:uLnTx/>
                  <a:uFillTx/>
                  <a:latin typeface="Segoe UI"/>
                  <a:ea typeface="+mn-ea"/>
                  <a:cs typeface="+mn-cs"/>
                </a:rPr>
                <a:t>. Centralized collection of public OSINT and private expansion of related infrastructure indictors. Original Microsoft research articles from our multiple threat, response, and research teams</a:t>
              </a:r>
            </a:p>
          </p:txBody>
        </p:sp>
      </p:grpSp>
      <p:grpSp>
        <p:nvGrpSpPr>
          <p:cNvPr id="7" name="Group 6">
            <a:extLst>
              <a:ext uri="{FF2B5EF4-FFF2-40B4-BE49-F238E27FC236}">
                <a16:creationId xmlns:a16="http://schemas.microsoft.com/office/drawing/2014/main" id="{2877C85C-4CED-EF13-AE7F-FD7DB8800591}"/>
              </a:ext>
            </a:extLst>
          </p:cNvPr>
          <p:cNvGrpSpPr/>
          <p:nvPr/>
        </p:nvGrpSpPr>
        <p:grpSpPr>
          <a:xfrm>
            <a:off x="588263" y="5479174"/>
            <a:ext cx="10755538" cy="1084302"/>
            <a:chOff x="588263" y="5444449"/>
            <a:chExt cx="10755538" cy="1084302"/>
          </a:xfrm>
        </p:grpSpPr>
        <p:grpSp>
          <p:nvGrpSpPr>
            <p:cNvPr id="26" name="Group 25">
              <a:extLst>
                <a:ext uri="{FF2B5EF4-FFF2-40B4-BE49-F238E27FC236}">
                  <a16:creationId xmlns:a16="http://schemas.microsoft.com/office/drawing/2014/main" id="{D4E668CF-81F5-ED54-405A-A2F4F08D5582}"/>
                </a:ext>
                <a:ext uri="{C183D7F6-B498-43B3-948B-1728B52AA6E4}">
                  <adec:decorative xmlns:adec="http://schemas.microsoft.com/office/drawing/2017/decorative" val="1"/>
                </a:ext>
              </a:extLst>
            </p:cNvPr>
            <p:cNvGrpSpPr/>
            <p:nvPr/>
          </p:nvGrpSpPr>
          <p:grpSpPr>
            <a:xfrm>
              <a:off x="588263" y="5543116"/>
              <a:ext cx="886968" cy="886968"/>
              <a:chOff x="9865056" y="1493454"/>
              <a:chExt cx="1182774" cy="1182774"/>
            </a:xfrm>
          </p:grpSpPr>
          <p:sp>
            <p:nvSpPr>
              <p:cNvPr id="12" name="Oval 11">
                <a:extLst>
                  <a:ext uri="{FF2B5EF4-FFF2-40B4-BE49-F238E27FC236}">
                    <a16:creationId xmlns:a16="http://schemas.microsoft.com/office/drawing/2014/main" id="{8DECC3BC-64E6-3EE8-8868-FC172964F56B}"/>
                  </a:ext>
                  <a:ext uri="{C183D7F6-B498-43B3-948B-1728B52AA6E4}">
                    <adec:decorative xmlns:adec="http://schemas.microsoft.com/office/drawing/2017/decorative" val="1"/>
                  </a:ext>
                </a:extLst>
              </p:cNvPr>
              <p:cNvSpPr/>
              <p:nvPr/>
            </p:nvSpPr>
            <p:spPr bwMode="auto">
              <a:xfrm>
                <a:off x="9865056" y="1493454"/>
                <a:ext cx="1182774" cy="1182774"/>
              </a:xfrm>
              <a:prstGeom prst="ellipse">
                <a:avLst/>
              </a:prstGeom>
              <a:solidFill>
                <a:schemeClr val="accent4"/>
              </a:solidFill>
              <a:ln w="76200">
                <a:solidFill>
                  <a:schemeClr val="bg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5" name="binary">
                <a:extLst>
                  <a:ext uri="{FF2B5EF4-FFF2-40B4-BE49-F238E27FC236}">
                    <a16:creationId xmlns:a16="http://schemas.microsoft.com/office/drawing/2014/main" id="{E1E7701A-C87F-E0C5-16CF-6997082C9583}"/>
                  </a:ext>
                </a:extLst>
              </p:cNvPr>
              <p:cNvSpPr>
                <a:spLocks noChangeAspect="1" noEditPoints="1"/>
              </p:cNvSpPr>
              <p:nvPr/>
            </p:nvSpPr>
            <p:spPr bwMode="auto">
              <a:xfrm>
                <a:off x="10149439" y="1819744"/>
                <a:ext cx="614009" cy="530195"/>
              </a:xfrm>
              <a:custGeom>
                <a:avLst/>
                <a:gdLst>
                  <a:gd name="T0" fmla="*/ 0 w 245"/>
                  <a:gd name="T1" fmla="*/ 48 h 212"/>
                  <a:gd name="T2" fmla="*/ 92 w 245"/>
                  <a:gd name="T3" fmla="*/ 48 h 212"/>
                  <a:gd name="T4" fmla="*/ 183 w 245"/>
                  <a:gd name="T5" fmla="*/ 48 h 212"/>
                  <a:gd name="T6" fmla="*/ 62 w 245"/>
                  <a:gd name="T7" fmla="*/ 15 h 212"/>
                  <a:gd name="T8" fmla="*/ 46 w 245"/>
                  <a:gd name="T9" fmla="*/ 0 h 212"/>
                  <a:gd name="T10" fmla="*/ 30 w 245"/>
                  <a:gd name="T11" fmla="*/ 33 h 212"/>
                  <a:gd name="T12" fmla="*/ 46 w 245"/>
                  <a:gd name="T13" fmla="*/ 49 h 212"/>
                  <a:gd name="T14" fmla="*/ 153 w 245"/>
                  <a:gd name="T15" fmla="*/ 33 h 212"/>
                  <a:gd name="T16" fmla="*/ 137 w 245"/>
                  <a:gd name="T17" fmla="*/ 0 h 212"/>
                  <a:gd name="T18" fmla="*/ 122 w 245"/>
                  <a:gd name="T19" fmla="*/ 15 h 212"/>
                  <a:gd name="T20" fmla="*/ 137 w 245"/>
                  <a:gd name="T21" fmla="*/ 49 h 212"/>
                  <a:gd name="T22" fmla="*/ 153 w 245"/>
                  <a:gd name="T23" fmla="*/ 33 h 212"/>
                  <a:gd name="T24" fmla="*/ 245 w 245"/>
                  <a:gd name="T25" fmla="*/ 15 h 212"/>
                  <a:gd name="T26" fmla="*/ 229 w 245"/>
                  <a:gd name="T27" fmla="*/ 0 h 212"/>
                  <a:gd name="T28" fmla="*/ 213 w 245"/>
                  <a:gd name="T29" fmla="*/ 33 h 212"/>
                  <a:gd name="T30" fmla="*/ 229 w 245"/>
                  <a:gd name="T31" fmla="*/ 49 h 212"/>
                  <a:gd name="T32" fmla="*/ 0 w 245"/>
                  <a:gd name="T33" fmla="*/ 163 h 212"/>
                  <a:gd name="T34" fmla="*/ 92 w 245"/>
                  <a:gd name="T35" fmla="*/ 163 h 212"/>
                  <a:gd name="T36" fmla="*/ 183 w 245"/>
                  <a:gd name="T37" fmla="*/ 163 h 212"/>
                  <a:gd name="T38" fmla="*/ 62 w 245"/>
                  <a:gd name="T39" fmla="*/ 196 h 212"/>
                  <a:gd name="T40" fmla="*/ 46 w 245"/>
                  <a:gd name="T41" fmla="*/ 163 h 212"/>
                  <a:gd name="T42" fmla="*/ 30 w 245"/>
                  <a:gd name="T43" fmla="*/ 179 h 212"/>
                  <a:gd name="T44" fmla="*/ 46 w 245"/>
                  <a:gd name="T45" fmla="*/ 212 h 212"/>
                  <a:gd name="T46" fmla="*/ 62 w 245"/>
                  <a:gd name="T47" fmla="*/ 196 h 212"/>
                  <a:gd name="T48" fmla="*/ 153 w 245"/>
                  <a:gd name="T49" fmla="*/ 179 h 212"/>
                  <a:gd name="T50" fmla="*/ 137 w 245"/>
                  <a:gd name="T51" fmla="*/ 163 h 212"/>
                  <a:gd name="T52" fmla="*/ 122 w 245"/>
                  <a:gd name="T53" fmla="*/ 196 h 212"/>
                  <a:gd name="T54" fmla="*/ 137 w 245"/>
                  <a:gd name="T55" fmla="*/ 212 h 212"/>
                  <a:gd name="T56" fmla="*/ 245 w 245"/>
                  <a:gd name="T57" fmla="*/ 196 h 212"/>
                  <a:gd name="T58" fmla="*/ 229 w 245"/>
                  <a:gd name="T59" fmla="*/ 163 h 212"/>
                  <a:gd name="T60" fmla="*/ 213 w 245"/>
                  <a:gd name="T61" fmla="*/ 179 h 212"/>
                  <a:gd name="T62" fmla="*/ 229 w 245"/>
                  <a:gd name="T63" fmla="*/ 212 h 212"/>
                  <a:gd name="T64" fmla="*/ 245 w 245"/>
                  <a:gd name="T65" fmla="*/ 196 h 212"/>
                  <a:gd name="T66" fmla="*/ 62 w 245"/>
                  <a:gd name="T67" fmla="*/ 131 h 212"/>
                  <a:gd name="T68" fmla="*/ 153 w 245"/>
                  <a:gd name="T69" fmla="*/ 131 h 212"/>
                  <a:gd name="T70" fmla="*/ 32 w 245"/>
                  <a:gd name="T71" fmla="*/ 98 h 212"/>
                  <a:gd name="T72" fmla="*/ 16 w 245"/>
                  <a:gd name="T73" fmla="*/ 83 h 212"/>
                  <a:gd name="T74" fmla="*/ 0 w 245"/>
                  <a:gd name="T75" fmla="*/ 116 h 212"/>
                  <a:gd name="T76" fmla="*/ 16 w 245"/>
                  <a:gd name="T77" fmla="*/ 132 h 212"/>
                  <a:gd name="T78" fmla="*/ 123 w 245"/>
                  <a:gd name="T79" fmla="*/ 116 h 212"/>
                  <a:gd name="T80" fmla="*/ 107 w 245"/>
                  <a:gd name="T81" fmla="*/ 83 h 212"/>
                  <a:gd name="T82" fmla="*/ 92 w 245"/>
                  <a:gd name="T83" fmla="*/ 98 h 212"/>
                  <a:gd name="T84" fmla="*/ 107 w 245"/>
                  <a:gd name="T85" fmla="*/ 132 h 212"/>
                  <a:gd name="T86" fmla="*/ 123 w 245"/>
                  <a:gd name="T87" fmla="*/ 116 h 212"/>
                  <a:gd name="T88" fmla="*/ 215 w 245"/>
                  <a:gd name="T89" fmla="*/ 98 h 212"/>
                  <a:gd name="T90" fmla="*/ 199 w 245"/>
                  <a:gd name="T91" fmla="*/ 83 h 212"/>
                  <a:gd name="T92" fmla="*/ 183 w 245"/>
                  <a:gd name="T93" fmla="*/ 116 h 212"/>
                  <a:gd name="T94" fmla="*/ 199 w 245"/>
                  <a:gd name="T95" fmla="*/ 132 h 212"/>
                  <a:gd name="T96" fmla="*/ 245 w 245"/>
                  <a:gd name="T97" fmla="*/ 8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212">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cxnSp>
          <p:nvCxnSpPr>
            <p:cNvPr id="32" name="Straight Connector 31">
              <a:extLst>
                <a:ext uri="{FF2B5EF4-FFF2-40B4-BE49-F238E27FC236}">
                  <a16:creationId xmlns:a16="http://schemas.microsoft.com/office/drawing/2014/main" id="{DF3A5613-08EB-E5DF-CDF2-EC6FF6B1CBFA}"/>
                </a:ext>
                <a:ext uri="{C183D7F6-B498-43B3-948B-1728B52AA6E4}">
                  <adec:decorative xmlns:adec="http://schemas.microsoft.com/office/drawing/2017/decorative" val="1"/>
                </a:ext>
              </a:extLst>
            </p:cNvPr>
            <p:cNvCxnSpPr>
              <a:cxnSpLocks/>
            </p:cNvCxnSpPr>
            <p:nvPr/>
          </p:nvCxnSpPr>
          <p:spPr>
            <a:xfrm>
              <a:off x="1822450" y="5444449"/>
              <a:ext cx="0" cy="1084302"/>
            </a:xfrm>
            <a:prstGeom prst="line">
              <a:avLst/>
            </a:prstGeom>
            <a:ln w="38100">
              <a:solidFill>
                <a:schemeClr val="accent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6A20350-B636-3EB3-9687-61472F10245A}"/>
                </a:ext>
              </a:extLst>
            </p:cNvPr>
            <p:cNvSpPr txBox="1"/>
            <p:nvPr/>
          </p:nvSpPr>
          <p:spPr>
            <a:xfrm>
              <a:off x="2184403" y="5678824"/>
              <a:ext cx="9159398" cy="615553"/>
            </a:xfrm>
            <a:prstGeom prst="rect">
              <a:avLst/>
            </a:prstGeom>
            <a:noFill/>
          </p:spPr>
          <p:txBody>
            <a:bodyPr wrap="square" lIns="0" tIns="0" rIns="0" bIns="0" rtlCol="0">
              <a:spAutoFit/>
            </a:bodyPr>
            <a:lstStyle/>
            <a:p>
              <a:pPr marL="0" marR="0" lvl="0" indent="0" algn="l" defTabSz="914225"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Reputation Scoring. </a:t>
              </a:r>
              <a:r>
                <a:rPr kumimoji="0" lang="en-US" sz="2000" b="0" i="0" u="none" strike="noStrike" kern="1200" cap="none" spc="0" normalizeH="0" baseline="0" noProof="0">
                  <a:ln>
                    <a:noFill/>
                  </a:ln>
                  <a:solidFill>
                    <a:srgbClr val="000000"/>
                  </a:solidFill>
                  <a:effectLst/>
                  <a:uLnTx/>
                  <a:uFillTx/>
                  <a:latin typeface="Segoe UI"/>
                  <a:ea typeface="+mn-ea"/>
                  <a:cs typeface="+mn-cs"/>
                </a:rPr>
                <a:t>Dynamically calculated severity scoring and analyst guidance for internet infrastructure to aid in decision making and response process times.</a:t>
              </a:r>
            </a:p>
          </p:txBody>
        </p:sp>
      </p:grpSp>
      <p:sp>
        <p:nvSpPr>
          <p:cNvPr id="3" name="Title 2">
            <a:extLst>
              <a:ext uri="{FF2B5EF4-FFF2-40B4-BE49-F238E27FC236}">
                <a16:creationId xmlns:a16="http://schemas.microsoft.com/office/drawing/2014/main" id="{F1437EB9-F3A0-5351-18FC-168DC2D8C562}"/>
              </a:ext>
            </a:extLst>
          </p:cNvPr>
          <p:cNvSpPr txBox="1">
            <a:spLocks/>
          </p:cNvSpPr>
          <p:nvPr/>
        </p:nvSpPr>
        <p:spPr>
          <a:xfrm>
            <a:off x="588963" y="1019277"/>
            <a:ext cx="10790237" cy="372410"/>
          </a:xfrm>
          <a:prstGeom prst="rect">
            <a:avLst/>
          </a:prstGeom>
        </p:spPr>
        <p:txBody>
          <a:bodyPr lIns="0"/>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0" normalizeH="0" baseline="0" noProof="0">
                <a:ln w="3175">
                  <a:noFill/>
                </a:ln>
                <a:gradFill>
                  <a:gsLst>
                    <a:gs pos="4000">
                      <a:srgbClr val="0078D4"/>
                    </a:gs>
                    <a:gs pos="100000">
                      <a:srgbClr val="0078D4"/>
                    </a:gs>
                  </a:gsLst>
                  <a:lin ang="16200000" scaled="1"/>
                </a:gradFill>
                <a:effectLst/>
                <a:uLnTx/>
                <a:uFillTx/>
                <a:latin typeface="Segoe UI Semibold"/>
                <a:ea typeface="+mn-ea"/>
                <a:cs typeface="Segoe UI" pitchFamily="34" charset="0"/>
              </a:rPr>
              <a:t>Key Value Propositions</a:t>
            </a:r>
          </a:p>
        </p:txBody>
      </p:sp>
    </p:spTree>
    <p:extLst>
      <p:ext uri="{BB962C8B-B14F-4D97-AF65-F5344CB8AC3E}">
        <p14:creationId xmlns:p14="http://schemas.microsoft.com/office/powerpoint/2010/main" val="9747570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D379B9-54ED-101C-F963-C39D6850994E}"/>
              </a:ext>
            </a:extLst>
          </p:cNvPr>
          <p:cNvSpPr>
            <a:spLocks noGrp="1"/>
          </p:cNvSpPr>
          <p:nvPr>
            <p:ph type="title"/>
          </p:nvPr>
        </p:nvSpPr>
        <p:spPr>
          <a:xfrm>
            <a:off x="588263" y="457200"/>
            <a:ext cx="11018520" cy="553998"/>
          </a:xfrm>
        </p:spPr>
        <p:txBody>
          <a:bodyPr/>
          <a:lstStyle/>
          <a:p>
            <a:r>
              <a:rPr lang="en-US"/>
              <a:t>How does it work – graph the internet</a:t>
            </a:r>
          </a:p>
        </p:txBody>
      </p:sp>
      <p:sp>
        <p:nvSpPr>
          <p:cNvPr id="49" name="TextBox 48">
            <a:extLst>
              <a:ext uri="{FF2B5EF4-FFF2-40B4-BE49-F238E27FC236}">
                <a16:creationId xmlns:a16="http://schemas.microsoft.com/office/drawing/2014/main" id="{01823C0C-7ADB-8D26-C007-A12DD1B2D742}"/>
              </a:ext>
            </a:extLst>
          </p:cNvPr>
          <p:cNvSpPr txBox="1"/>
          <p:nvPr/>
        </p:nvSpPr>
        <p:spPr>
          <a:xfrm>
            <a:off x="1454698" y="4703233"/>
            <a:ext cx="1556388" cy="30777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Segoe UI Semibold"/>
                <a:ea typeface="+mn-ea"/>
                <a:cs typeface="+mn-cs"/>
              </a:rPr>
              <a:t>Web crawlers</a:t>
            </a:r>
          </a:p>
        </p:txBody>
      </p:sp>
      <p:sp>
        <p:nvSpPr>
          <p:cNvPr id="61" name="TextBox 60">
            <a:extLst>
              <a:ext uri="{FF2B5EF4-FFF2-40B4-BE49-F238E27FC236}">
                <a16:creationId xmlns:a16="http://schemas.microsoft.com/office/drawing/2014/main" id="{E917DDCE-CD6B-D000-6C21-39E0FEEB91B6}"/>
              </a:ext>
            </a:extLst>
          </p:cNvPr>
          <p:cNvSpPr txBox="1"/>
          <p:nvPr/>
        </p:nvSpPr>
        <p:spPr>
          <a:xfrm>
            <a:off x="4826421" y="4703233"/>
            <a:ext cx="2539157"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Segoe UI Semibold"/>
                <a:ea typeface="+mn-ea"/>
                <a:cs typeface="+mn-cs"/>
              </a:rPr>
              <a:t>Scripted and random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Segoe UI Semibold"/>
                <a:ea typeface="+mn-ea"/>
                <a:cs typeface="+mn-cs"/>
              </a:rPr>
              <a:t>interactions</a:t>
            </a:r>
          </a:p>
        </p:txBody>
      </p:sp>
      <p:sp>
        <p:nvSpPr>
          <p:cNvPr id="62" name="TextBox 61">
            <a:extLst>
              <a:ext uri="{FF2B5EF4-FFF2-40B4-BE49-F238E27FC236}">
                <a16:creationId xmlns:a16="http://schemas.microsoft.com/office/drawing/2014/main" id="{24F55945-18FC-E4FE-6F48-70BAFF90CA70}"/>
              </a:ext>
            </a:extLst>
          </p:cNvPr>
          <p:cNvSpPr txBox="1"/>
          <p:nvPr/>
        </p:nvSpPr>
        <p:spPr>
          <a:xfrm>
            <a:off x="9071140" y="4703233"/>
            <a:ext cx="1775935"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Segoe UI Semibold"/>
                <a:ea typeface="+mn-ea"/>
                <a:cs typeface="+mn-cs"/>
              </a:rPr>
              <a:t>Active and </a:t>
            </a:r>
            <a:br>
              <a:rPr kumimoji="0" lang="en-US" sz="2000" b="1" i="0" u="none" strike="noStrike" kern="1200" cap="none" spc="0" normalizeH="0" baseline="0" noProof="0">
                <a:ln>
                  <a:noFill/>
                </a:ln>
                <a:solidFill>
                  <a:srgbClr val="000000"/>
                </a:solidFill>
                <a:effectLst/>
                <a:uLnTx/>
                <a:uFillTx/>
                <a:latin typeface="Segoe UI Semibold"/>
                <a:ea typeface="+mn-ea"/>
                <a:cs typeface="+mn-cs"/>
              </a:rPr>
            </a:br>
            <a:r>
              <a:rPr kumimoji="0" lang="en-US" sz="2000" b="1" i="0" u="none" strike="noStrike" kern="1200" cap="none" spc="0" normalizeH="0" baseline="0" noProof="0">
                <a:ln>
                  <a:noFill/>
                </a:ln>
                <a:solidFill>
                  <a:srgbClr val="000000"/>
                </a:solidFill>
                <a:effectLst/>
                <a:uLnTx/>
                <a:uFillTx/>
                <a:latin typeface="Segoe UI Semibold"/>
                <a:ea typeface="+mn-ea"/>
                <a:cs typeface="+mn-cs"/>
              </a:rPr>
              <a:t>passive sensors</a:t>
            </a:r>
          </a:p>
        </p:txBody>
      </p:sp>
      <p:sp>
        <p:nvSpPr>
          <p:cNvPr id="63" name="TextBox 62">
            <a:extLst>
              <a:ext uri="{FF2B5EF4-FFF2-40B4-BE49-F238E27FC236}">
                <a16:creationId xmlns:a16="http://schemas.microsoft.com/office/drawing/2014/main" id="{601849AF-1BAE-1239-4963-ED7CBEB2F9A1}"/>
              </a:ext>
            </a:extLst>
          </p:cNvPr>
          <p:cNvSpPr txBox="1"/>
          <p:nvPr/>
        </p:nvSpPr>
        <p:spPr>
          <a:xfrm>
            <a:off x="570174" y="1916753"/>
            <a:ext cx="10762844"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egoe UI"/>
                <a:ea typeface="+mn-ea"/>
                <a:cs typeface="+mn-cs"/>
              </a:rPr>
              <a:t>Threat actors are intelligent and constantly changing their tactics:</a:t>
            </a:r>
          </a:p>
        </p:txBody>
      </p:sp>
      <p:grpSp>
        <p:nvGrpSpPr>
          <p:cNvPr id="14" name="Group 13">
            <a:extLst>
              <a:ext uri="{FF2B5EF4-FFF2-40B4-BE49-F238E27FC236}">
                <a16:creationId xmlns:a16="http://schemas.microsoft.com/office/drawing/2014/main" id="{BF48B7C9-288A-1E56-B06A-DAE524FCD001}"/>
              </a:ext>
              <a:ext uri="{C183D7F6-B498-43B3-948B-1728B52AA6E4}">
                <adec:decorative xmlns:adec="http://schemas.microsoft.com/office/drawing/2017/decorative" val="1"/>
              </a:ext>
            </a:extLst>
          </p:cNvPr>
          <p:cNvGrpSpPr/>
          <p:nvPr/>
        </p:nvGrpSpPr>
        <p:grpSpPr>
          <a:xfrm>
            <a:off x="1557177" y="3065153"/>
            <a:ext cx="1351430" cy="1351430"/>
            <a:chOff x="1958546" y="2322286"/>
            <a:chExt cx="1351430" cy="1351430"/>
          </a:xfrm>
        </p:grpSpPr>
        <p:sp>
          <p:nvSpPr>
            <p:cNvPr id="13" name="Oval 12">
              <a:extLst>
                <a:ext uri="{FF2B5EF4-FFF2-40B4-BE49-F238E27FC236}">
                  <a16:creationId xmlns:a16="http://schemas.microsoft.com/office/drawing/2014/main" id="{8A8408AD-B9EF-70F4-5FAD-10C1A735EF9C}"/>
                </a:ext>
              </a:extLst>
            </p:cNvPr>
            <p:cNvSpPr/>
            <p:nvPr/>
          </p:nvSpPr>
          <p:spPr bwMode="auto">
            <a:xfrm>
              <a:off x="1958546" y="2322286"/>
              <a:ext cx="1351430" cy="1351430"/>
            </a:xfrm>
            <a:prstGeom prst="ellipse">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2" name="Graphic 1" descr="Beetle outline">
              <a:extLst>
                <a:ext uri="{FF2B5EF4-FFF2-40B4-BE49-F238E27FC236}">
                  <a16:creationId xmlns:a16="http://schemas.microsoft.com/office/drawing/2014/main" id="{D38F18CF-8E48-E8E6-A6BE-8ADA1D3761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4010" y="2517750"/>
              <a:ext cx="960503" cy="960503"/>
            </a:xfrm>
            <a:prstGeom prst="rect">
              <a:avLst/>
            </a:prstGeom>
          </p:spPr>
        </p:pic>
      </p:grpSp>
      <p:grpSp>
        <p:nvGrpSpPr>
          <p:cNvPr id="19" name="Group 18">
            <a:extLst>
              <a:ext uri="{FF2B5EF4-FFF2-40B4-BE49-F238E27FC236}">
                <a16:creationId xmlns:a16="http://schemas.microsoft.com/office/drawing/2014/main" id="{11C9EA4E-F779-083C-B26F-7DFDE4FF1A7B}"/>
              </a:ext>
              <a:ext uri="{C183D7F6-B498-43B3-948B-1728B52AA6E4}">
                <adec:decorative xmlns:adec="http://schemas.microsoft.com/office/drawing/2017/decorative" val="1"/>
              </a:ext>
            </a:extLst>
          </p:cNvPr>
          <p:cNvGrpSpPr/>
          <p:nvPr/>
        </p:nvGrpSpPr>
        <p:grpSpPr>
          <a:xfrm>
            <a:off x="5420285" y="3065153"/>
            <a:ext cx="1351430" cy="1351430"/>
            <a:chOff x="4383454" y="2322286"/>
            <a:chExt cx="1351430" cy="1351430"/>
          </a:xfrm>
        </p:grpSpPr>
        <p:sp>
          <p:nvSpPr>
            <p:cNvPr id="17" name="Oval 16">
              <a:extLst>
                <a:ext uri="{FF2B5EF4-FFF2-40B4-BE49-F238E27FC236}">
                  <a16:creationId xmlns:a16="http://schemas.microsoft.com/office/drawing/2014/main" id="{1090583F-2AC4-BA16-D0F9-F8640859FAA5}"/>
                </a:ext>
              </a:extLst>
            </p:cNvPr>
            <p:cNvSpPr/>
            <p:nvPr/>
          </p:nvSpPr>
          <p:spPr bwMode="auto">
            <a:xfrm>
              <a:off x="4383454" y="2322286"/>
              <a:ext cx="1351430" cy="1351430"/>
            </a:xfrm>
            <a:prstGeom prst="ellipse">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5" name="Touch_E815">
              <a:extLst>
                <a:ext uri="{FF2B5EF4-FFF2-40B4-BE49-F238E27FC236}">
                  <a16:creationId xmlns:a16="http://schemas.microsoft.com/office/drawing/2014/main" id="{578E2A55-A36E-9759-0336-E1F76B5894B0}"/>
                </a:ext>
              </a:extLst>
            </p:cNvPr>
            <p:cNvSpPr>
              <a:spLocks noChangeAspect="1" noEditPoints="1"/>
            </p:cNvSpPr>
            <p:nvPr/>
          </p:nvSpPr>
          <p:spPr bwMode="auto">
            <a:xfrm>
              <a:off x="4769416" y="2574531"/>
              <a:ext cx="579506" cy="846941"/>
            </a:xfrm>
            <a:custGeom>
              <a:avLst/>
              <a:gdLst>
                <a:gd name="T0" fmla="*/ 1238 w 2563"/>
                <a:gd name="T1" fmla="*/ 1510 h 3746"/>
                <a:gd name="T2" fmla="*/ 1238 w 2563"/>
                <a:gd name="T3" fmla="*/ 1758 h 3746"/>
                <a:gd name="T4" fmla="*/ 1238 w 2563"/>
                <a:gd name="T5" fmla="*/ 654 h 3746"/>
                <a:gd name="T6" fmla="*/ 1017 w 2563"/>
                <a:gd name="T7" fmla="*/ 433 h 3746"/>
                <a:gd name="T8" fmla="*/ 796 w 2563"/>
                <a:gd name="T9" fmla="*/ 654 h 3746"/>
                <a:gd name="T10" fmla="*/ 796 w 2563"/>
                <a:gd name="T11" fmla="*/ 669 h 3746"/>
                <a:gd name="T12" fmla="*/ 796 w 2563"/>
                <a:gd name="T13" fmla="*/ 2453 h 3746"/>
                <a:gd name="T14" fmla="*/ 662 w 2563"/>
                <a:gd name="T15" fmla="*/ 2508 h 3746"/>
                <a:gd name="T16" fmla="*/ 423 w 2563"/>
                <a:gd name="T17" fmla="*/ 2269 h 3746"/>
                <a:gd name="T18" fmla="*/ 92 w 2563"/>
                <a:gd name="T19" fmla="*/ 2269 h 3746"/>
                <a:gd name="T20" fmla="*/ 92 w 2563"/>
                <a:gd name="T21" fmla="*/ 2600 h 3746"/>
                <a:gd name="T22" fmla="*/ 906 w 2563"/>
                <a:gd name="T23" fmla="*/ 3415 h 3746"/>
                <a:gd name="T24" fmla="*/ 1680 w 2563"/>
                <a:gd name="T25" fmla="*/ 3746 h 3746"/>
                <a:gd name="T26" fmla="*/ 2563 w 2563"/>
                <a:gd name="T27" fmla="*/ 2863 h 3746"/>
                <a:gd name="T28" fmla="*/ 2563 w 2563"/>
                <a:gd name="T29" fmla="*/ 2013 h 3746"/>
                <a:gd name="T30" fmla="*/ 2396 w 2563"/>
                <a:gd name="T31" fmla="*/ 1799 h 3746"/>
                <a:gd name="T32" fmla="*/ 1238 w 2563"/>
                <a:gd name="T33" fmla="*/ 1510 h 3746"/>
                <a:gd name="T34" fmla="*/ 1238 w 2563"/>
                <a:gd name="T35" fmla="*/ 654 h 3746"/>
                <a:gd name="T36" fmla="*/ 1238 w 2563"/>
                <a:gd name="T37" fmla="*/ 1268 h 3746"/>
                <a:gd name="T38" fmla="*/ 1669 w 2563"/>
                <a:gd name="T39" fmla="*/ 654 h 3746"/>
                <a:gd name="T40" fmla="*/ 1016 w 2563"/>
                <a:gd name="T41" fmla="*/ 0 h 3746"/>
                <a:gd name="T42" fmla="*/ 363 w 2563"/>
                <a:gd name="T43" fmla="*/ 654 h 3746"/>
                <a:gd name="T44" fmla="*/ 796 w 2563"/>
                <a:gd name="T45" fmla="*/ 1269 h 3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63" h="3746">
                  <a:moveTo>
                    <a:pt x="1238" y="1510"/>
                  </a:moveTo>
                  <a:cubicBezTo>
                    <a:pt x="1238" y="1758"/>
                    <a:pt x="1238" y="1758"/>
                    <a:pt x="1238" y="1758"/>
                  </a:cubicBezTo>
                  <a:moveTo>
                    <a:pt x="1238" y="654"/>
                  </a:moveTo>
                  <a:cubicBezTo>
                    <a:pt x="1238" y="532"/>
                    <a:pt x="1139" y="433"/>
                    <a:pt x="1017" y="433"/>
                  </a:cubicBezTo>
                  <a:cubicBezTo>
                    <a:pt x="895" y="433"/>
                    <a:pt x="796" y="532"/>
                    <a:pt x="796" y="654"/>
                  </a:cubicBezTo>
                  <a:cubicBezTo>
                    <a:pt x="796" y="654"/>
                    <a:pt x="796" y="659"/>
                    <a:pt x="796" y="669"/>
                  </a:cubicBezTo>
                  <a:cubicBezTo>
                    <a:pt x="796" y="818"/>
                    <a:pt x="796" y="2026"/>
                    <a:pt x="796" y="2453"/>
                  </a:cubicBezTo>
                  <a:cubicBezTo>
                    <a:pt x="796" y="2523"/>
                    <a:pt x="712" y="2557"/>
                    <a:pt x="662" y="2508"/>
                  </a:cubicBezTo>
                  <a:cubicBezTo>
                    <a:pt x="423" y="2269"/>
                    <a:pt x="423" y="2269"/>
                    <a:pt x="423" y="2269"/>
                  </a:cubicBezTo>
                  <a:cubicBezTo>
                    <a:pt x="331" y="2177"/>
                    <a:pt x="183" y="2177"/>
                    <a:pt x="92" y="2269"/>
                  </a:cubicBezTo>
                  <a:cubicBezTo>
                    <a:pt x="0" y="2360"/>
                    <a:pt x="0" y="2508"/>
                    <a:pt x="92" y="2600"/>
                  </a:cubicBezTo>
                  <a:cubicBezTo>
                    <a:pt x="906" y="3415"/>
                    <a:pt x="906" y="3415"/>
                    <a:pt x="906" y="3415"/>
                  </a:cubicBezTo>
                  <a:cubicBezTo>
                    <a:pt x="1104" y="3619"/>
                    <a:pt x="1377" y="3746"/>
                    <a:pt x="1680" y="3746"/>
                  </a:cubicBezTo>
                  <a:cubicBezTo>
                    <a:pt x="2168" y="3746"/>
                    <a:pt x="2563" y="3351"/>
                    <a:pt x="2563" y="2863"/>
                  </a:cubicBezTo>
                  <a:cubicBezTo>
                    <a:pt x="2563" y="2013"/>
                    <a:pt x="2563" y="2013"/>
                    <a:pt x="2563" y="2013"/>
                  </a:cubicBezTo>
                  <a:cubicBezTo>
                    <a:pt x="2563" y="1912"/>
                    <a:pt x="2494" y="1824"/>
                    <a:pt x="2396" y="1799"/>
                  </a:cubicBezTo>
                  <a:cubicBezTo>
                    <a:pt x="1238" y="1510"/>
                    <a:pt x="1238" y="1510"/>
                    <a:pt x="1238" y="1510"/>
                  </a:cubicBezTo>
                  <a:lnTo>
                    <a:pt x="1238" y="654"/>
                  </a:lnTo>
                  <a:close/>
                  <a:moveTo>
                    <a:pt x="1238" y="1268"/>
                  </a:moveTo>
                  <a:cubicBezTo>
                    <a:pt x="1489" y="1177"/>
                    <a:pt x="1669" y="936"/>
                    <a:pt x="1669" y="654"/>
                  </a:cubicBezTo>
                  <a:cubicBezTo>
                    <a:pt x="1669" y="293"/>
                    <a:pt x="1377" y="0"/>
                    <a:pt x="1016" y="0"/>
                  </a:cubicBezTo>
                  <a:cubicBezTo>
                    <a:pt x="655" y="0"/>
                    <a:pt x="363" y="293"/>
                    <a:pt x="363" y="654"/>
                  </a:cubicBezTo>
                  <a:cubicBezTo>
                    <a:pt x="363" y="937"/>
                    <a:pt x="544" y="1178"/>
                    <a:pt x="796" y="1269"/>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nvGrpSpPr>
          <p:cNvPr id="24" name="Group 23">
            <a:extLst>
              <a:ext uri="{FF2B5EF4-FFF2-40B4-BE49-F238E27FC236}">
                <a16:creationId xmlns:a16="http://schemas.microsoft.com/office/drawing/2014/main" id="{F67ABB3B-AEF2-E240-40FF-C6AD5075F62F}"/>
              </a:ext>
              <a:ext uri="{C183D7F6-B498-43B3-948B-1728B52AA6E4}">
                <adec:decorative xmlns:adec="http://schemas.microsoft.com/office/drawing/2017/decorative" val="1"/>
              </a:ext>
            </a:extLst>
          </p:cNvPr>
          <p:cNvGrpSpPr/>
          <p:nvPr/>
        </p:nvGrpSpPr>
        <p:grpSpPr>
          <a:xfrm>
            <a:off x="9283393" y="3065153"/>
            <a:ext cx="1351430" cy="1351430"/>
            <a:chOff x="6328081" y="2322286"/>
            <a:chExt cx="1351430" cy="1351430"/>
          </a:xfrm>
        </p:grpSpPr>
        <p:sp>
          <p:nvSpPr>
            <p:cNvPr id="21" name="Oval 20">
              <a:extLst>
                <a:ext uri="{FF2B5EF4-FFF2-40B4-BE49-F238E27FC236}">
                  <a16:creationId xmlns:a16="http://schemas.microsoft.com/office/drawing/2014/main" id="{A0DDE42F-5D58-F471-367C-8984269A22C6}"/>
                </a:ext>
              </a:extLst>
            </p:cNvPr>
            <p:cNvSpPr/>
            <p:nvPr/>
          </p:nvSpPr>
          <p:spPr bwMode="auto">
            <a:xfrm>
              <a:off x="6328081" y="2322286"/>
              <a:ext cx="1351430" cy="1351430"/>
            </a:xfrm>
            <a:prstGeom prst="ellipse">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3" name="signal">
              <a:extLst>
                <a:ext uri="{FF2B5EF4-FFF2-40B4-BE49-F238E27FC236}">
                  <a16:creationId xmlns:a16="http://schemas.microsoft.com/office/drawing/2014/main" id="{6F89274F-3414-C503-E9E7-3532432FAB9E}"/>
                </a:ext>
              </a:extLst>
            </p:cNvPr>
            <p:cNvSpPr>
              <a:spLocks noChangeAspect="1" noEditPoints="1"/>
            </p:cNvSpPr>
            <p:nvPr/>
          </p:nvSpPr>
          <p:spPr bwMode="auto">
            <a:xfrm>
              <a:off x="6685607" y="2636862"/>
              <a:ext cx="636379" cy="722278"/>
            </a:xfrm>
            <a:custGeom>
              <a:avLst/>
              <a:gdLst>
                <a:gd name="T0" fmla="*/ 105 w 296"/>
                <a:gd name="T1" fmla="*/ 225 h 337"/>
                <a:gd name="T2" fmla="*/ 148 w 296"/>
                <a:gd name="T3" fmla="*/ 182 h 337"/>
                <a:gd name="T4" fmla="*/ 190 w 296"/>
                <a:gd name="T5" fmla="*/ 225 h 337"/>
                <a:gd name="T6" fmla="*/ 148 w 296"/>
                <a:gd name="T7" fmla="*/ 267 h 337"/>
                <a:gd name="T8" fmla="*/ 105 w 296"/>
                <a:gd name="T9" fmla="*/ 225 h 337"/>
                <a:gd name="T10" fmla="*/ 148 w 296"/>
                <a:gd name="T11" fmla="*/ 267 h 337"/>
                <a:gd name="T12" fmla="*/ 148 w 296"/>
                <a:gd name="T13" fmla="*/ 337 h 337"/>
                <a:gd name="T14" fmla="*/ 296 w 296"/>
                <a:gd name="T15" fmla="*/ 61 h 337"/>
                <a:gd name="T16" fmla="*/ 148 w 296"/>
                <a:gd name="T17" fmla="*/ 0 h 337"/>
                <a:gd name="T18" fmla="*/ 0 w 296"/>
                <a:gd name="T19" fmla="*/ 62 h 337"/>
                <a:gd name="T20" fmla="*/ 255 w 296"/>
                <a:gd name="T21" fmla="*/ 104 h 337"/>
                <a:gd name="T22" fmla="*/ 149 w 296"/>
                <a:gd name="T23" fmla="*/ 60 h 337"/>
                <a:gd name="T24" fmla="*/ 41 w 296"/>
                <a:gd name="T25" fmla="*/ 105 h 337"/>
                <a:gd name="T26" fmla="*/ 208 w 296"/>
                <a:gd name="T27" fmla="*/ 150 h 337"/>
                <a:gd name="T28" fmla="*/ 148 w 296"/>
                <a:gd name="T29" fmla="*/ 125 h 337"/>
                <a:gd name="T30" fmla="*/ 88 w 296"/>
                <a:gd name="T31" fmla="*/ 14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6" h="337">
                  <a:moveTo>
                    <a:pt x="105" y="225"/>
                  </a:moveTo>
                  <a:cubicBezTo>
                    <a:pt x="105" y="201"/>
                    <a:pt x="124" y="182"/>
                    <a:pt x="148" y="182"/>
                  </a:cubicBezTo>
                  <a:cubicBezTo>
                    <a:pt x="171" y="182"/>
                    <a:pt x="190" y="201"/>
                    <a:pt x="190" y="225"/>
                  </a:cubicBezTo>
                  <a:cubicBezTo>
                    <a:pt x="190" y="248"/>
                    <a:pt x="171" y="267"/>
                    <a:pt x="148" y="267"/>
                  </a:cubicBezTo>
                  <a:cubicBezTo>
                    <a:pt x="124" y="267"/>
                    <a:pt x="105" y="248"/>
                    <a:pt x="105" y="225"/>
                  </a:cubicBezTo>
                  <a:close/>
                  <a:moveTo>
                    <a:pt x="148" y="267"/>
                  </a:moveTo>
                  <a:cubicBezTo>
                    <a:pt x="148" y="337"/>
                    <a:pt x="148" y="337"/>
                    <a:pt x="148" y="337"/>
                  </a:cubicBezTo>
                  <a:moveTo>
                    <a:pt x="296" y="61"/>
                  </a:moveTo>
                  <a:cubicBezTo>
                    <a:pt x="258" y="23"/>
                    <a:pt x="206" y="0"/>
                    <a:pt x="148" y="0"/>
                  </a:cubicBezTo>
                  <a:cubicBezTo>
                    <a:pt x="90" y="0"/>
                    <a:pt x="38" y="24"/>
                    <a:pt x="0" y="62"/>
                  </a:cubicBezTo>
                  <a:moveTo>
                    <a:pt x="255" y="104"/>
                  </a:moveTo>
                  <a:cubicBezTo>
                    <a:pt x="228" y="77"/>
                    <a:pt x="190" y="60"/>
                    <a:pt x="149" y="60"/>
                  </a:cubicBezTo>
                  <a:cubicBezTo>
                    <a:pt x="106" y="60"/>
                    <a:pt x="68" y="77"/>
                    <a:pt x="41" y="105"/>
                  </a:cubicBezTo>
                  <a:moveTo>
                    <a:pt x="208" y="150"/>
                  </a:moveTo>
                  <a:cubicBezTo>
                    <a:pt x="192" y="134"/>
                    <a:pt x="171" y="125"/>
                    <a:pt x="148" y="125"/>
                  </a:cubicBezTo>
                  <a:cubicBezTo>
                    <a:pt x="124" y="125"/>
                    <a:pt x="103" y="134"/>
                    <a:pt x="88" y="149"/>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709915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42" presetClass="path" presetSubtype="0" decel="100000" fill="hold" nodeType="withEffect">
                                  <p:stCondLst>
                                    <p:cond delay="0"/>
                                  </p:stCondLst>
                                  <p:childTnLst>
                                    <p:animMotion origin="layout" path="M -2.91667E-6 1.11111E-6 L -2.91667E-6 0.02616 " pathEditMode="relative" rAng="0" ptsTypes="AA">
                                      <p:cBhvr>
                                        <p:cTn id="12" dur="500" spd="-100000" fill="hold"/>
                                        <p:tgtEl>
                                          <p:spTgt spid="14"/>
                                        </p:tgtEl>
                                        <p:attrNameLst>
                                          <p:attrName>ppt_x</p:attrName>
                                          <p:attrName>ppt_y</p:attrName>
                                        </p:attrNameLst>
                                      </p:cBhvr>
                                      <p:rCtr x="0" y="1296"/>
                                    </p:animMotion>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42" presetClass="path" presetSubtype="0" decel="100000" fill="hold" grpId="1" nodeType="withEffect">
                                  <p:stCondLst>
                                    <p:cond delay="0"/>
                                  </p:stCondLst>
                                  <p:childTnLst>
                                    <p:animMotion origin="layout" path="M -2.91667E-6 1.11111E-6 L -2.91667E-6 0.02616 " pathEditMode="relative" rAng="0" ptsTypes="AA">
                                      <p:cBhvr>
                                        <p:cTn id="17" dur="500" spd="-100000" fill="hold"/>
                                        <p:tgtEl>
                                          <p:spTgt spid="49"/>
                                        </p:tgtEl>
                                        <p:attrNameLst>
                                          <p:attrName>ppt_x</p:attrName>
                                          <p:attrName>ppt_y</p:attrName>
                                        </p:attrNameLst>
                                      </p:cBhvr>
                                      <p:rCtr x="0" y="1296"/>
                                    </p:animMotion>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42" presetClass="path" presetSubtype="0" decel="100000" fill="hold" nodeType="withEffect">
                                  <p:stCondLst>
                                    <p:cond delay="0"/>
                                  </p:stCondLst>
                                  <p:childTnLst>
                                    <p:animMotion origin="layout" path="M -2.91667E-6 1.11111E-6 L -2.91667E-6 0.02616 " pathEditMode="relative" rAng="0" ptsTypes="AA">
                                      <p:cBhvr>
                                        <p:cTn id="22" dur="500" spd="-100000" fill="hold"/>
                                        <p:tgtEl>
                                          <p:spTgt spid="19"/>
                                        </p:tgtEl>
                                        <p:attrNameLst>
                                          <p:attrName>ppt_x</p:attrName>
                                          <p:attrName>ppt_y</p:attrName>
                                        </p:attrNameLst>
                                      </p:cBhvr>
                                      <p:rCtr x="0" y="1296"/>
                                    </p:animMotion>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42" presetClass="path" presetSubtype="0" decel="100000" fill="hold" grpId="1" nodeType="withEffect">
                                  <p:stCondLst>
                                    <p:cond delay="0"/>
                                  </p:stCondLst>
                                  <p:childTnLst>
                                    <p:animMotion origin="layout" path="M -2.91667E-6 1.11111E-6 L -2.91667E-6 0.02616 " pathEditMode="relative" rAng="0" ptsTypes="AA">
                                      <p:cBhvr>
                                        <p:cTn id="27" dur="500" spd="-100000" fill="hold"/>
                                        <p:tgtEl>
                                          <p:spTgt spid="61"/>
                                        </p:tgtEl>
                                        <p:attrNameLst>
                                          <p:attrName>ppt_x</p:attrName>
                                          <p:attrName>ppt_y</p:attrName>
                                        </p:attrNameLst>
                                      </p:cBhvr>
                                      <p:rCtr x="0" y="1296"/>
                                    </p:animMotion>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42" presetClass="path" presetSubtype="0" decel="100000" fill="hold" nodeType="withEffect">
                                  <p:stCondLst>
                                    <p:cond delay="0"/>
                                  </p:stCondLst>
                                  <p:childTnLst>
                                    <p:animMotion origin="layout" path="M -2.91667E-6 1.11111E-6 L -2.91667E-6 0.02616 " pathEditMode="relative" rAng="0" ptsTypes="AA">
                                      <p:cBhvr>
                                        <p:cTn id="32" dur="500" spd="-100000" fill="hold"/>
                                        <p:tgtEl>
                                          <p:spTgt spid="24"/>
                                        </p:tgtEl>
                                        <p:attrNameLst>
                                          <p:attrName>ppt_x</p:attrName>
                                          <p:attrName>ppt_y</p:attrName>
                                        </p:attrNameLst>
                                      </p:cBhvr>
                                      <p:rCtr x="0" y="1296"/>
                                    </p:animMotion>
                                  </p:childTnLst>
                                </p:cTn>
                              </p:par>
                              <p:par>
                                <p:cTn id="33" presetID="10"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42" presetClass="path" presetSubtype="0" decel="100000" fill="hold" grpId="1" nodeType="withEffect">
                                  <p:stCondLst>
                                    <p:cond delay="0"/>
                                  </p:stCondLst>
                                  <p:childTnLst>
                                    <p:animMotion origin="layout" path="M -2.91667E-6 1.11111E-6 L -2.91667E-6 0.02616 " pathEditMode="relative" rAng="0" ptsTypes="AA">
                                      <p:cBhvr>
                                        <p:cTn id="37" dur="500" spd="-100000" fill="hold"/>
                                        <p:tgtEl>
                                          <p:spTgt spid="62"/>
                                        </p:tgtEl>
                                        <p:attrNameLst>
                                          <p:attrName>ppt_x</p:attrName>
                                          <p:attrName>ppt_y</p:attrName>
                                        </p:attrNameLst>
                                      </p:cBhvr>
                                      <p:rCtr x="0" y="1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61" grpId="0"/>
      <p:bldP spid="61" grpId="1"/>
      <p:bldP spid="62" grpId="0"/>
      <p:bldP spid="62" grpId="1"/>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D379B9-54ED-101C-F963-C39D6850994E}"/>
              </a:ext>
            </a:extLst>
          </p:cNvPr>
          <p:cNvSpPr>
            <a:spLocks noGrp="1"/>
          </p:cNvSpPr>
          <p:nvPr>
            <p:ph type="title"/>
          </p:nvPr>
        </p:nvSpPr>
        <p:spPr>
          <a:xfrm>
            <a:off x="588263" y="457200"/>
            <a:ext cx="11018520" cy="553998"/>
          </a:xfrm>
        </p:spPr>
        <p:txBody>
          <a:bodyPr/>
          <a:lstStyle/>
          <a:p>
            <a:r>
              <a:rPr lang="en-US" dirty="0"/>
              <a:t>Observe the internet through the eyes of an attacker </a:t>
            </a:r>
          </a:p>
        </p:txBody>
      </p:sp>
      <p:sp>
        <p:nvSpPr>
          <p:cNvPr id="2" name="TextBox 1">
            <a:extLst>
              <a:ext uri="{FF2B5EF4-FFF2-40B4-BE49-F238E27FC236}">
                <a16:creationId xmlns:a16="http://schemas.microsoft.com/office/drawing/2014/main" id="{31F39347-949F-AC06-2AB6-C20AD917C731}"/>
              </a:ext>
            </a:extLst>
          </p:cNvPr>
          <p:cNvSpPr txBox="1"/>
          <p:nvPr/>
        </p:nvSpPr>
        <p:spPr>
          <a:xfrm>
            <a:off x="588263" y="2833616"/>
            <a:ext cx="3430695" cy="18466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Semibold"/>
                <a:ea typeface="+mn-ea"/>
                <a:cs typeface="+mn-cs"/>
              </a:rPr>
              <a:t>Threat actors can filter traffic from target organizations and security vendors to stay hidden from detection</a:t>
            </a:r>
          </a:p>
        </p:txBody>
      </p:sp>
      <p:cxnSp>
        <p:nvCxnSpPr>
          <p:cNvPr id="27" name="Straight Connector 26">
            <a:extLst>
              <a:ext uri="{FF2B5EF4-FFF2-40B4-BE49-F238E27FC236}">
                <a16:creationId xmlns:a16="http://schemas.microsoft.com/office/drawing/2014/main" id="{FD202CF8-2131-C8A3-B247-69FD08339267}"/>
              </a:ext>
              <a:ext uri="{C183D7F6-B498-43B3-948B-1728B52AA6E4}">
                <adec:decorative xmlns:adec="http://schemas.microsoft.com/office/drawing/2017/decorative" val="1"/>
              </a:ext>
            </a:extLst>
          </p:cNvPr>
          <p:cNvCxnSpPr/>
          <p:nvPr/>
        </p:nvCxnSpPr>
        <p:spPr>
          <a:xfrm>
            <a:off x="4571999" y="1543056"/>
            <a:ext cx="0" cy="4729202"/>
          </a:xfrm>
          <a:prstGeom prst="line">
            <a:avLst/>
          </a:prstGeom>
          <a:ln>
            <a:gradFill flip="none" rotWithShape="1">
              <a:gsLst>
                <a:gs pos="0">
                  <a:schemeClr val="bg1"/>
                </a:gs>
                <a:gs pos="56000">
                  <a:schemeClr val="bg1">
                    <a:lumMod val="85000"/>
                  </a:schemeClr>
                </a:gs>
                <a:gs pos="99000">
                  <a:schemeClr val="bg1"/>
                </a:gs>
              </a:gsLst>
              <a:lin ang="162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FB63B9-94A2-DB6E-4B02-192E1376EAB2}"/>
              </a:ext>
            </a:extLst>
          </p:cNvPr>
          <p:cNvSpPr txBox="1"/>
          <p:nvPr/>
        </p:nvSpPr>
        <p:spPr>
          <a:xfrm>
            <a:off x="5301028" y="1543056"/>
            <a:ext cx="6078172"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rPr>
              <a:t>In a threat campaign threat actors might…</a:t>
            </a:r>
          </a:p>
        </p:txBody>
      </p:sp>
      <p:grpSp>
        <p:nvGrpSpPr>
          <p:cNvPr id="28" name="Group 27">
            <a:extLst>
              <a:ext uri="{FF2B5EF4-FFF2-40B4-BE49-F238E27FC236}">
                <a16:creationId xmlns:a16="http://schemas.microsoft.com/office/drawing/2014/main" id="{1837CD62-366D-BB88-D801-B1B8E454412E}"/>
              </a:ext>
              <a:ext uri="{C183D7F6-B498-43B3-948B-1728B52AA6E4}">
                <adec:decorative xmlns:adec="http://schemas.microsoft.com/office/drawing/2017/decorative" val="1"/>
              </a:ext>
            </a:extLst>
          </p:cNvPr>
          <p:cNvGrpSpPr/>
          <p:nvPr/>
        </p:nvGrpSpPr>
        <p:grpSpPr>
          <a:xfrm>
            <a:off x="5290365" y="2185568"/>
            <a:ext cx="653143" cy="653143"/>
            <a:chOff x="13733181" y="1882079"/>
            <a:chExt cx="957943" cy="957943"/>
          </a:xfrm>
        </p:grpSpPr>
        <p:sp>
          <p:nvSpPr>
            <p:cNvPr id="11" name="Oval 10">
              <a:extLst>
                <a:ext uri="{FF2B5EF4-FFF2-40B4-BE49-F238E27FC236}">
                  <a16:creationId xmlns:a16="http://schemas.microsoft.com/office/drawing/2014/main" id="{187A97F4-0392-8BF9-93D5-A72D8B152496}"/>
                </a:ext>
              </a:extLst>
            </p:cNvPr>
            <p:cNvSpPr/>
            <p:nvPr/>
          </p:nvSpPr>
          <p:spPr bwMode="auto">
            <a:xfrm>
              <a:off x="13733181" y="1882079"/>
              <a:ext cx="957943" cy="957943"/>
            </a:xfrm>
            <a:prstGeom prst="ellipse">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14" name="Group 13">
              <a:extLst>
                <a:ext uri="{FF2B5EF4-FFF2-40B4-BE49-F238E27FC236}">
                  <a16:creationId xmlns:a16="http://schemas.microsoft.com/office/drawing/2014/main" id="{89BD5BC8-5056-569A-A219-AED787FD37CF}"/>
                </a:ext>
              </a:extLst>
            </p:cNvPr>
            <p:cNvGrpSpPr/>
            <p:nvPr/>
          </p:nvGrpSpPr>
          <p:grpSpPr>
            <a:xfrm>
              <a:off x="13984670" y="2168232"/>
              <a:ext cx="454964" cy="385637"/>
              <a:chOff x="3892301" y="3197442"/>
              <a:chExt cx="385439" cy="326706"/>
            </a:xfrm>
          </p:grpSpPr>
          <p:sp>
            <p:nvSpPr>
              <p:cNvPr id="15" name="Freeform 43">
                <a:extLst>
                  <a:ext uri="{FF2B5EF4-FFF2-40B4-BE49-F238E27FC236}">
                    <a16:creationId xmlns:a16="http://schemas.microsoft.com/office/drawing/2014/main" id="{D469F1E7-02D3-57F5-E87A-3BCA7A855113}"/>
                  </a:ext>
                </a:extLst>
              </p:cNvPr>
              <p:cNvSpPr>
                <a:spLocks/>
              </p:cNvSpPr>
              <p:nvPr/>
            </p:nvSpPr>
            <p:spPr bwMode="auto">
              <a:xfrm>
                <a:off x="3892301" y="3197442"/>
                <a:ext cx="385439" cy="326706"/>
              </a:xfrm>
              <a:custGeom>
                <a:avLst/>
                <a:gdLst>
                  <a:gd name="T0" fmla="*/ 164 w 420"/>
                  <a:gd name="T1" fmla="*/ 0 h 356"/>
                  <a:gd name="T2" fmla="*/ 420 w 420"/>
                  <a:gd name="T3" fmla="*/ 0 h 356"/>
                  <a:gd name="T4" fmla="*/ 420 w 420"/>
                  <a:gd name="T5" fmla="*/ 356 h 356"/>
                  <a:gd name="T6" fmla="*/ 0 w 420"/>
                  <a:gd name="T7" fmla="*/ 356 h 356"/>
                  <a:gd name="T8" fmla="*/ 0 w 420"/>
                  <a:gd name="T9" fmla="*/ 0 h 356"/>
                  <a:gd name="T10" fmla="*/ 88 w 420"/>
                  <a:gd name="T11" fmla="*/ 0 h 356"/>
                </a:gdLst>
                <a:ahLst/>
                <a:cxnLst>
                  <a:cxn ang="0">
                    <a:pos x="T0" y="T1"/>
                  </a:cxn>
                  <a:cxn ang="0">
                    <a:pos x="T2" y="T3"/>
                  </a:cxn>
                  <a:cxn ang="0">
                    <a:pos x="T4" y="T5"/>
                  </a:cxn>
                  <a:cxn ang="0">
                    <a:pos x="T6" y="T7"/>
                  </a:cxn>
                  <a:cxn ang="0">
                    <a:pos x="T8" y="T9"/>
                  </a:cxn>
                  <a:cxn ang="0">
                    <a:pos x="T10" y="T11"/>
                  </a:cxn>
                </a:cxnLst>
                <a:rect l="0" t="0" r="r" b="b"/>
                <a:pathLst>
                  <a:path w="420" h="356">
                    <a:moveTo>
                      <a:pt x="164" y="0"/>
                    </a:moveTo>
                    <a:lnTo>
                      <a:pt x="420" y="0"/>
                    </a:lnTo>
                    <a:lnTo>
                      <a:pt x="420" y="356"/>
                    </a:lnTo>
                    <a:lnTo>
                      <a:pt x="0" y="356"/>
                    </a:lnTo>
                    <a:lnTo>
                      <a:pt x="0" y="0"/>
                    </a:lnTo>
                    <a:lnTo>
                      <a:pt x="88"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6" name="Freeform 44">
                <a:extLst>
                  <a:ext uri="{FF2B5EF4-FFF2-40B4-BE49-F238E27FC236}">
                    <a16:creationId xmlns:a16="http://schemas.microsoft.com/office/drawing/2014/main" id="{7D9A560B-37E3-43AA-A047-0951068C4E18}"/>
                  </a:ext>
                </a:extLst>
              </p:cNvPr>
              <p:cNvSpPr>
                <a:spLocks/>
              </p:cNvSpPr>
              <p:nvPr/>
            </p:nvSpPr>
            <p:spPr bwMode="auto">
              <a:xfrm flipV="1">
                <a:off x="3969389" y="3225140"/>
                <a:ext cx="308351" cy="45719"/>
              </a:xfrm>
              <a:custGeom>
                <a:avLst/>
                <a:gdLst>
                  <a:gd name="T0" fmla="*/ 0 w 64"/>
                  <a:gd name="T1" fmla="*/ 64 w 64"/>
                </a:gdLst>
                <a:ahLst/>
                <a:cxnLst>
                  <a:cxn ang="0">
                    <a:pos x="T0" y="0"/>
                  </a:cxn>
                  <a:cxn ang="0">
                    <a:pos x="T1" y="0"/>
                  </a:cxn>
                </a:cxnLst>
                <a:rect l="0" t="0" r="r" b="b"/>
                <a:pathLst>
                  <a:path w="64">
                    <a:moveTo>
                      <a:pt x="0" y="0"/>
                    </a:moveTo>
                    <a:cubicBezTo>
                      <a:pt x="64" y="0"/>
                      <a:pt x="64" y="0"/>
                      <a:pt x="64" y="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7" name="Freeform 45">
                <a:extLst>
                  <a:ext uri="{FF2B5EF4-FFF2-40B4-BE49-F238E27FC236}">
                    <a16:creationId xmlns:a16="http://schemas.microsoft.com/office/drawing/2014/main" id="{63BA70BF-C77F-929C-4D35-10F26F8B64B0}"/>
                  </a:ext>
                </a:extLst>
              </p:cNvPr>
              <p:cNvSpPr>
                <a:spLocks/>
              </p:cNvSpPr>
              <p:nvPr/>
            </p:nvSpPr>
            <p:spPr bwMode="auto">
              <a:xfrm>
                <a:off x="3892301" y="3270859"/>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8" name="Oval 46">
                <a:extLst>
                  <a:ext uri="{FF2B5EF4-FFF2-40B4-BE49-F238E27FC236}">
                    <a16:creationId xmlns:a16="http://schemas.microsoft.com/office/drawing/2014/main" id="{0B313E71-8F73-F00A-08FB-D269202FAA07}"/>
                  </a:ext>
                </a:extLst>
              </p:cNvPr>
              <p:cNvSpPr>
                <a:spLocks noChangeArrowheads="1"/>
              </p:cNvSpPr>
              <p:nvPr/>
            </p:nvSpPr>
            <p:spPr bwMode="auto">
              <a:xfrm>
                <a:off x="4226348" y="3230480"/>
                <a:ext cx="11013" cy="7342"/>
              </a:xfrm>
              <a:prstGeom prst="ellipse">
                <a:avLst/>
              </a:pr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9" name="Oval 47">
                <a:extLst>
                  <a:ext uri="{FF2B5EF4-FFF2-40B4-BE49-F238E27FC236}">
                    <a16:creationId xmlns:a16="http://schemas.microsoft.com/office/drawing/2014/main" id="{CBF3B8FC-5ED8-322F-FE72-32BDEC762DB6}"/>
                  </a:ext>
                </a:extLst>
              </p:cNvPr>
              <p:cNvSpPr>
                <a:spLocks noChangeArrowheads="1"/>
              </p:cNvSpPr>
              <p:nvPr/>
            </p:nvSpPr>
            <p:spPr bwMode="auto">
              <a:xfrm>
                <a:off x="4163944" y="3230480"/>
                <a:ext cx="11013" cy="7342"/>
              </a:xfrm>
              <a:prstGeom prst="ellipse">
                <a:avLst/>
              </a:pr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0" name="Oval 48">
                <a:extLst>
                  <a:ext uri="{FF2B5EF4-FFF2-40B4-BE49-F238E27FC236}">
                    <a16:creationId xmlns:a16="http://schemas.microsoft.com/office/drawing/2014/main" id="{A6B31363-CE7E-D6F3-C356-6AEEFA9A6AD4}"/>
                  </a:ext>
                </a:extLst>
              </p:cNvPr>
              <p:cNvSpPr>
                <a:spLocks noChangeArrowheads="1"/>
              </p:cNvSpPr>
              <p:nvPr/>
            </p:nvSpPr>
            <p:spPr bwMode="auto">
              <a:xfrm>
                <a:off x="4101539" y="3230480"/>
                <a:ext cx="11013" cy="7342"/>
              </a:xfrm>
              <a:prstGeom prst="ellipse">
                <a:avLst/>
              </a:pr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1" name="Freeform 45">
                <a:extLst>
                  <a:ext uri="{FF2B5EF4-FFF2-40B4-BE49-F238E27FC236}">
                    <a16:creationId xmlns:a16="http://schemas.microsoft.com/office/drawing/2014/main" id="{94CD4C2A-6E52-4740-08EF-0D6AAC111041}"/>
                  </a:ext>
                </a:extLst>
              </p:cNvPr>
              <p:cNvSpPr>
                <a:spLocks/>
              </p:cNvSpPr>
              <p:nvPr/>
            </p:nvSpPr>
            <p:spPr bwMode="auto">
              <a:xfrm>
                <a:off x="3974995" y="3197442"/>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4" name="TextBox 3">
            <a:extLst>
              <a:ext uri="{FF2B5EF4-FFF2-40B4-BE49-F238E27FC236}">
                <a16:creationId xmlns:a16="http://schemas.microsoft.com/office/drawing/2014/main" id="{D4FF7DBA-ECA5-CB00-3516-AE2516CDA817}"/>
              </a:ext>
            </a:extLst>
          </p:cNvPr>
          <p:cNvSpPr txBox="1"/>
          <p:nvPr/>
        </p:nvSpPr>
        <p:spPr>
          <a:xfrm>
            <a:off x="6272523" y="2204363"/>
            <a:ext cx="2967317" cy="615553"/>
          </a:xfrm>
          <a:prstGeom prst="rect">
            <a:avLst/>
          </a:prstGeom>
          <a:noFill/>
        </p:spPr>
        <p:txBody>
          <a:bodyPr wrap="square" lIns="0" tIns="0" rIns="0" bIns="0"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mn-ea"/>
                <a:cs typeface="+mn-cs"/>
              </a:rPr>
              <a:t>Target specific types browsers and/or versions</a:t>
            </a:r>
          </a:p>
        </p:txBody>
      </p:sp>
      <p:grpSp>
        <p:nvGrpSpPr>
          <p:cNvPr id="29" name="Group 28">
            <a:extLst>
              <a:ext uri="{FF2B5EF4-FFF2-40B4-BE49-F238E27FC236}">
                <a16:creationId xmlns:a16="http://schemas.microsoft.com/office/drawing/2014/main" id="{4E1871D5-ADA1-C8CE-BC15-4F76F9540943}"/>
              </a:ext>
              <a:ext uri="{C183D7F6-B498-43B3-948B-1728B52AA6E4}">
                <adec:decorative xmlns:adec="http://schemas.microsoft.com/office/drawing/2017/decorative" val="1"/>
              </a:ext>
            </a:extLst>
          </p:cNvPr>
          <p:cNvGrpSpPr/>
          <p:nvPr/>
        </p:nvGrpSpPr>
        <p:grpSpPr>
          <a:xfrm>
            <a:off x="5290365" y="3334099"/>
            <a:ext cx="649224" cy="649224"/>
            <a:chOff x="17499749" y="1882079"/>
            <a:chExt cx="957943" cy="957943"/>
          </a:xfrm>
        </p:grpSpPr>
        <p:sp>
          <p:nvSpPr>
            <p:cNvPr id="12" name="Oval 11">
              <a:extLst>
                <a:ext uri="{FF2B5EF4-FFF2-40B4-BE49-F238E27FC236}">
                  <a16:creationId xmlns:a16="http://schemas.microsoft.com/office/drawing/2014/main" id="{CDD871EE-E727-BEBB-38AD-EAAAAD525739}"/>
                </a:ext>
              </a:extLst>
            </p:cNvPr>
            <p:cNvSpPr/>
            <p:nvPr/>
          </p:nvSpPr>
          <p:spPr bwMode="auto">
            <a:xfrm>
              <a:off x="17499749" y="1882079"/>
              <a:ext cx="957943" cy="957943"/>
            </a:xfrm>
            <a:prstGeom prst="ellipse">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2" name="globe">
              <a:extLst>
                <a:ext uri="{FF2B5EF4-FFF2-40B4-BE49-F238E27FC236}">
                  <a16:creationId xmlns:a16="http://schemas.microsoft.com/office/drawing/2014/main" id="{3BF36E80-F28D-7C7F-FA38-8E036FD5AB72}"/>
                </a:ext>
              </a:extLst>
            </p:cNvPr>
            <p:cNvSpPr>
              <a:spLocks noChangeAspect="1" noEditPoints="1"/>
            </p:cNvSpPr>
            <p:nvPr/>
          </p:nvSpPr>
          <p:spPr bwMode="auto">
            <a:xfrm>
              <a:off x="17727669" y="2109144"/>
              <a:ext cx="502103" cy="503812"/>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5" name="TextBox 4">
            <a:extLst>
              <a:ext uri="{FF2B5EF4-FFF2-40B4-BE49-F238E27FC236}">
                <a16:creationId xmlns:a16="http://schemas.microsoft.com/office/drawing/2014/main" id="{63C5189B-299E-8BBE-9656-F2FBE50A0DF8}"/>
              </a:ext>
            </a:extLst>
          </p:cNvPr>
          <p:cNvSpPr txBox="1"/>
          <p:nvPr/>
        </p:nvSpPr>
        <p:spPr>
          <a:xfrm>
            <a:off x="6272523" y="3341537"/>
            <a:ext cx="2619829" cy="615553"/>
          </a:xfrm>
          <a:prstGeom prst="rect">
            <a:avLst/>
          </a:prstGeom>
          <a:noFill/>
        </p:spPr>
        <p:txBody>
          <a:bodyPr wrap="square" lIns="0" tIns="0" rIns="0" bIns="0" rtlCol="0">
            <a:spAutoFit/>
          </a:bodyPr>
          <a:lstStyle>
            <a:defPPr>
              <a:defRPr lang="en-US"/>
            </a:defPPr>
            <a:lvl2pPr marL="0" lvl="1">
              <a:defRPr sz="2000">
                <a:latin typeface="+mj-lt"/>
              </a:defRPr>
            </a:lvl2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mn-ea"/>
                <a:cs typeface="+mn-cs"/>
              </a:rPr>
              <a:t>Target specific regions of the world</a:t>
            </a:r>
          </a:p>
        </p:txBody>
      </p:sp>
      <p:grpSp>
        <p:nvGrpSpPr>
          <p:cNvPr id="30" name="Group 29">
            <a:extLst>
              <a:ext uri="{FF2B5EF4-FFF2-40B4-BE49-F238E27FC236}">
                <a16:creationId xmlns:a16="http://schemas.microsoft.com/office/drawing/2014/main" id="{E9AC53CD-F18E-DD9D-88B7-FE977433DD4F}"/>
              </a:ext>
              <a:ext uri="{C183D7F6-B498-43B3-948B-1728B52AA6E4}">
                <adec:decorative xmlns:adec="http://schemas.microsoft.com/office/drawing/2017/decorative" val="1"/>
              </a:ext>
            </a:extLst>
          </p:cNvPr>
          <p:cNvGrpSpPr/>
          <p:nvPr/>
        </p:nvGrpSpPr>
        <p:grpSpPr>
          <a:xfrm>
            <a:off x="5290365" y="4478711"/>
            <a:ext cx="649224" cy="649224"/>
            <a:chOff x="21266317" y="1882079"/>
            <a:chExt cx="957943" cy="957943"/>
          </a:xfrm>
        </p:grpSpPr>
        <p:sp>
          <p:nvSpPr>
            <p:cNvPr id="13" name="Oval 12">
              <a:extLst>
                <a:ext uri="{FF2B5EF4-FFF2-40B4-BE49-F238E27FC236}">
                  <a16:creationId xmlns:a16="http://schemas.microsoft.com/office/drawing/2014/main" id="{FB39D77C-57D6-40DE-E66E-4F6C9C6AE282}"/>
                </a:ext>
              </a:extLst>
            </p:cNvPr>
            <p:cNvSpPr/>
            <p:nvPr/>
          </p:nvSpPr>
          <p:spPr bwMode="auto">
            <a:xfrm>
              <a:off x="21266317" y="1882079"/>
              <a:ext cx="957943" cy="957943"/>
            </a:xfrm>
            <a:prstGeom prst="ellipse">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3" name="Graphic 7">
              <a:extLst>
                <a:ext uri="{FF2B5EF4-FFF2-40B4-BE49-F238E27FC236}">
                  <a16:creationId xmlns:a16="http://schemas.microsoft.com/office/drawing/2014/main" id="{E16145D0-F1EC-9ECC-4BCB-5B37CBFF1C10}"/>
                </a:ext>
              </a:extLst>
            </p:cNvPr>
            <p:cNvSpPr/>
            <p:nvPr/>
          </p:nvSpPr>
          <p:spPr>
            <a:xfrm>
              <a:off x="21528056" y="2124139"/>
              <a:ext cx="434464" cy="473822"/>
            </a:xfrm>
            <a:custGeom>
              <a:avLst/>
              <a:gdLst>
                <a:gd name="connsiteX0" fmla="*/ 261502 w 345463"/>
                <a:gd name="connsiteY0" fmla="*/ 124874 h 376759"/>
                <a:gd name="connsiteX1" fmla="*/ 261502 w 345463"/>
                <a:gd name="connsiteY1" fmla="*/ 376759 h 376759"/>
                <a:gd name="connsiteX2" fmla="*/ 211583 w 345463"/>
                <a:gd name="connsiteY2" fmla="*/ 376759 h 376759"/>
                <a:gd name="connsiteX3" fmla="*/ 211583 w 345463"/>
                <a:gd name="connsiteY3" fmla="*/ 292492 h 376759"/>
                <a:gd name="connsiteX4" fmla="*/ 158306 w 345463"/>
                <a:gd name="connsiteY4" fmla="*/ 292492 h 376759"/>
                <a:gd name="connsiteX5" fmla="*/ 158306 w 345463"/>
                <a:gd name="connsiteY5" fmla="*/ 376759 h 376759"/>
                <a:gd name="connsiteX6" fmla="*/ 105944 w 345463"/>
                <a:gd name="connsiteY6" fmla="*/ 376759 h 376759"/>
                <a:gd name="connsiteX7" fmla="*/ 105944 w 345463"/>
                <a:gd name="connsiteY7" fmla="*/ 132507 h 376759"/>
                <a:gd name="connsiteX8" fmla="*/ 184716 w 345463"/>
                <a:gd name="connsiteY8" fmla="*/ 132507 h 376759"/>
                <a:gd name="connsiteX9" fmla="*/ 261655 w 345463"/>
                <a:gd name="connsiteY9" fmla="*/ 132507 h 376759"/>
                <a:gd name="connsiteX10" fmla="*/ 184563 w 345463"/>
                <a:gd name="connsiteY10" fmla="*/ 132660 h 376759"/>
                <a:gd name="connsiteX11" fmla="*/ 184563 w 345463"/>
                <a:gd name="connsiteY11" fmla="*/ 80756 h 376759"/>
                <a:gd name="connsiteX12" fmla="*/ 0 w 345463"/>
                <a:gd name="connsiteY12" fmla="*/ 80756 h 376759"/>
                <a:gd name="connsiteX13" fmla="*/ 0 w 345463"/>
                <a:gd name="connsiteY13" fmla="*/ 376759 h 376759"/>
                <a:gd name="connsiteX14" fmla="*/ 345464 w 345463"/>
                <a:gd name="connsiteY14" fmla="*/ 376759 h 376759"/>
                <a:gd name="connsiteX15" fmla="*/ 345464 w 345463"/>
                <a:gd name="connsiteY15" fmla="*/ 108082 h 376759"/>
                <a:gd name="connsiteX16" fmla="*/ 234329 w 345463"/>
                <a:gd name="connsiteY16" fmla="*/ 0 h 376759"/>
                <a:gd name="connsiteX17" fmla="*/ 234329 w 345463"/>
                <a:gd name="connsiteY17" fmla="*/ 132660 h 376759"/>
                <a:gd name="connsiteX18" fmla="*/ 54346 w 345463"/>
                <a:gd name="connsiteY18" fmla="*/ 132660 h 376759"/>
                <a:gd name="connsiteX19" fmla="*/ 49003 w 345463"/>
                <a:gd name="connsiteY19" fmla="*/ 132660 h 376759"/>
                <a:gd name="connsiteX20" fmla="*/ 49003 w 345463"/>
                <a:gd name="connsiteY20" fmla="*/ 136171 h 376759"/>
                <a:gd name="connsiteX21" fmla="*/ 54193 w 345463"/>
                <a:gd name="connsiteY21" fmla="*/ 136171 h 376759"/>
                <a:gd name="connsiteX22" fmla="*/ 54193 w 345463"/>
                <a:gd name="connsiteY22" fmla="*/ 132660 h 376759"/>
                <a:gd name="connsiteX23" fmla="*/ 54346 w 345463"/>
                <a:gd name="connsiteY23" fmla="*/ 185326 h 376759"/>
                <a:gd name="connsiteX24" fmla="*/ 49003 w 345463"/>
                <a:gd name="connsiteY24" fmla="*/ 185326 h 376759"/>
                <a:gd name="connsiteX25" fmla="*/ 49003 w 345463"/>
                <a:gd name="connsiteY25" fmla="*/ 190669 h 376759"/>
                <a:gd name="connsiteX26" fmla="*/ 54193 w 345463"/>
                <a:gd name="connsiteY26" fmla="*/ 190669 h 376759"/>
                <a:gd name="connsiteX27" fmla="*/ 54193 w 345463"/>
                <a:gd name="connsiteY27" fmla="*/ 185326 h 376759"/>
                <a:gd name="connsiteX28" fmla="*/ 54346 w 345463"/>
                <a:gd name="connsiteY28" fmla="*/ 237993 h 376759"/>
                <a:gd name="connsiteX29" fmla="*/ 49003 w 345463"/>
                <a:gd name="connsiteY29" fmla="*/ 237993 h 376759"/>
                <a:gd name="connsiteX30" fmla="*/ 49003 w 345463"/>
                <a:gd name="connsiteY30" fmla="*/ 243336 h 376759"/>
                <a:gd name="connsiteX31" fmla="*/ 54193 w 345463"/>
                <a:gd name="connsiteY31" fmla="*/ 243336 h 376759"/>
                <a:gd name="connsiteX32" fmla="*/ 54193 w 345463"/>
                <a:gd name="connsiteY32" fmla="*/ 237993 h 376759"/>
                <a:gd name="connsiteX33" fmla="*/ 54346 w 345463"/>
                <a:gd name="connsiteY33" fmla="*/ 291576 h 376759"/>
                <a:gd name="connsiteX34" fmla="*/ 49003 w 345463"/>
                <a:gd name="connsiteY34" fmla="*/ 291576 h 376759"/>
                <a:gd name="connsiteX35" fmla="*/ 49003 w 345463"/>
                <a:gd name="connsiteY35" fmla="*/ 296003 h 376759"/>
                <a:gd name="connsiteX36" fmla="*/ 54193 w 345463"/>
                <a:gd name="connsiteY36" fmla="*/ 296003 h 376759"/>
                <a:gd name="connsiteX37" fmla="*/ 54193 w 345463"/>
                <a:gd name="connsiteY37" fmla="*/ 291576 h 376759"/>
                <a:gd name="connsiteX38" fmla="*/ 54346 w 345463"/>
                <a:gd name="connsiteY38" fmla="*/ 344243 h 376759"/>
                <a:gd name="connsiteX39" fmla="*/ 49003 w 345463"/>
                <a:gd name="connsiteY39" fmla="*/ 344243 h 376759"/>
                <a:gd name="connsiteX40" fmla="*/ 49003 w 345463"/>
                <a:gd name="connsiteY40" fmla="*/ 348670 h 376759"/>
                <a:gd name="connsiteX41" fmla="*/ 54193 w 345463"/>
                <a:gd name="connsiteY41" fmla="*/ 348670 h 376759"/>
                <a:gd name="connsiteX42" fmla="*/ 54193 w 345463"/>
                <a:gd name="connsiteY42" fmla="*/ 344243 h 376759"/>
                <a:gd name="connsiteX43" fmla="*/ 159222 w 345463"/>
                <a:gd name="connsiteY43" fmla="*/ 185326 h 376759"/>
                <a:gd name="connsiteX44" fmla="*/ 154795 w 345463"/>
                <a:gd name="connsiteY44" fmla="*/ 185326 h 376759"/>
                <a:gd name="connsiteX45" fmla="*/ 154795 w 345463"/>
                <a:gd name="connsiteY45" fmla="*/ 190669 h 376759"/>
                <a:gd name="connsiteX46" fmla="*/ 159222 w 345463"/>
                <a:gd name="connsiteY46" fmla="*/ 190669 h 376759"/>
                <a:gd name="connsiteX47" fmla="*/ 159222 w 345463"/>
                <a:gd name="connsiteY47" fmla="*/ 185326 h 376759"/>
                <a:gd name="connsiteX48" fmla="*/ 159222 w 345463"/>
                <a:gd name="connsiteY48" fmla="*/ 239825 h 376759"/>
                <a:gd name="connsiteX49" fmla="*/ 154795 w 345463"/>
                <a:gd name="connsiteY49" fmla="*/ 239825 h 376759"/>
                <a:gd name="connsiteX50" fmla="*/ 154795 w 345463"/>
                <a:gd name="connsiteY50" fmla="*/ 243336 h 376759"/>
                <a:gd name="connsiteX51" fmla="*/ 159222 w 345463"/>
                <a:gd name="connsiteY51" fmla="*/ 243336 h 376759"/>
                <a:gd name="connsiteX52" fmla="*/ 159222 w 345463"/>
                <a:gd name="connsiteY52" fmla="*/ 239825 h 376759"/>
                <a:gd name="connsiteX53" fmla="*/ 212652 w 345463"/>
                <a:gd name="connsiteY53" fmla="*/ 185326 h 376759"/>
                <a:gd name="connsiteX54" fmla="*/ 207462 w 345463"/>
                <a:gd name="connsiteY54" fmla="*/ 185326 h 376759"/>
                <a:gd name="connsiteX55" fmla="*/ 207462 w 345463"/>
                <a:gd name="connsiteY55" fmla="*/ 190669 h 376759"/>
                <a:gd name="connsiteX56" fmla="*/ 212652 w 345463"/>
                <a:gd name="connsiteY56" fmla="*/ 190669 h 376759"/>
                <a:gd name="connsiteX57" fmla="*/ 212652 w 345463"/>
                <a:gd name="connsiteY57" fmla="*/ 185326 h 376759"/>
                <a:gd name="connsiteX58" fmla="*/ 212652 w 345463"/>
                <a:gd name="connsiteY58" fmla="*/ 239825 h 376759"/>
                <a:gd name="connsiteX59" fmla="*/ 207462 w 345463"/>
                <a:gd name="connsiteY59" fmla="*/ 239825 h 376759"/>
                <a:gd name="connsiteX60" fmla="*/ 207462 w 345463"/>
                <a:gd name="connsiteY60" fmla="*/ 243336 h 376759"/>
                <a:gd name="connsiteX61" fmla="*/ 212652 w 345463"/>
                <a:gd name="connsiteY61" fmla="*/ 243336 h 376759"/>
                <a:gd name="connsiteX62" fmla="*/ 212652 w 345463"/>
                <a:gd name="connsiteY62" fmla="*/ 239825 h 376759"/>
                <a:gd name="connsiteX0" fmla="*/ 261502 w 345464"/>
                <a:gd name="connsiteY0" fmla="*/ 124874 h 376759"/>
                <a:gd name="connsiteX1" fmla="*/ 261502 w 345464"/>
                <a:gd name="connsiteY1" fmla="*/ 376759 h 376759"/>
                <a:gd name="connsiteX2" fmla="*/ 211583 w 345464"/>
                <a:gd name="connsiteY2" fmla="*/ 376759 h 376759"/>
                <a:gd name="connsiteX3" fmla="*/ 211583 w 345464"/>
                <a:gd name="connsiteY3" fmla="*/ 292492 h 376759"/>
                <a:gd name="connsiteX4" fmla="*/ 158306 w 345464"/>
                <a:gd name="connsiteY4" fmla="*/ 292492 h 376759"/>
                <a:gd name="connsiteX5" fmla="*/ 158306 w 345464"/>
                <a:gd name="connsiteY5" fmla="*/ 376759 h 376759"/>
                <a:gd name="connsiteX6" fmla="*/ 105944 w 345464"/>
                <a:gd name="connsiteY6" fmla="*/ 376759 h 376759"/>
                <a:gd name="connsiteX7" fmla="*/ 105944 w 345464"/>
                <a:gd name="connsiteY7" fmla="*/ 132507 h 376759"/>
                <a:gd name="connsiteX8" fmla="*/ 184716 w 345464"/>
                <a:gd name="connsiteY8" fmla="*/ 132507 h 376759"/>
                <a:gd name="connsiteX9" fmla="*/ 261655 w 345464"/>
                <a:gd name="connsiteY9" fmla="*/ 132507 h 376759"/>
                <a:gd name="connsiteX10" fmla="*/ 184563 w 345464"/>
                <a:gd name="connsiteY10" fmla="*/ 132660 h 376759"/>
                <a:gd name="connsiteX11" fmla="*/ 184563 w 345464"/>
                <a:gd name="connsiteY11" fmla="*/ 80756 h 376759"/>
                <a:gd name="connsiteX12" fmla="*/ 0 w 345464"/>
                <a:gd name="connsiteY12" fmla="*/ 80756 h 376759"/>
                <a:gd name="connsiteX13" fmla="*/ 0 w 345464"/>
                <a:gd name="connsiteY13" fmla="*/ 376759 h 376759"/>
                <a:gd name="connsiteX14" fmla="*/ 345464 w 345464"/>
                <a:gd name="connsiteY14" fmla="*/ 376759 h 376759"/>
                <a:gd name="connsiteX15" fmla="*/ 345464 w 345464"/>
                <a:gd name="connsiteY15" fmla="*/ 108082 h 376759"/>
                <a:gd name="connsiteX16" fmla="*/ 234329 w 345464"/>
                <a:gd name="connsiteY16" fmla="*/ 0 h 376759"/>
                <a:gd name="connsiteX17" fmla="*/ 234329 w 345464"/>
                <a:gd name="connsiteY17" fmla="*/ 132660 h 376759"/>
                <a:gd name="connsiteX18" fmla="*/ 54346 w 345464"/>
                <a:gd name="connsiteY18" fmla="*/ 132660 h 376759"/>
                <a:gd name="connsiteX19" fmla="*/ 49003 w 345464"/>
                <a:gd name="connsiteY19" fmla="*/ 132660 h 376759"/>
                <a:gd name="connsiteX20" fmla="*/ 49003 w 345464"/>
                <a:gd name="connsiteY20" fmla="*/ 136171 h 376759"/>
                <a:gd name="connsiteX21" fmla="*/ 54193 w 345464"/>
                <a:gd name="connsiteY21" fmla="*/ 136171 h 376759"/>
                <a:gd name="connsiteX22" fmla="*/ 54193 w 345464"/>
                <a:gd name="connsiteY22" fmla="*/ 132660 h 376759"/>
                <a:gd name="connsiteX23" fmla="*/ 54346 w 345464"/>
                <a:gd name="connsiteY23" fmla="*/ 185326 h 376759"/>
                <a:gd name="connsiteX24" fmla="*/ 49003 w 345464"/>
                <a:gd name="connsiteY24" fmla="*/ 185326 h 376759"/>
                <a:gd name="connsiteX25" fmla="*/ 49003 w 345464"/>
                <a:gd name="connsiteY25" fmla="*/ 190669 h 376759"/>
                <a:gd name="connsiteX26" fmla="*/ 54193 w 345464"/>
                <a:gd name="connsiteY26" fmla="*/ 190669 h 376759"/>
                <a:gd name="connsiteX27" fmla="*/ 54193 w 345464"/>
                <a:gd name="connsiteY27" fmla="*/ 185326 h 376759"/>
                <a:gd name="connsiteX28" fmla="*/ 54346 w 345464"/>
                <a:gd name="connsiteY28" fmla="*/ 237993 h 376759"/>
                <a:gd name="connsiteX29" fmla="*/ 49003 w 345464"/>
                <a:gd name="connsiteY29" fmla="*/ 237993 h 376759"/>
                <a:gd name="connsiteX30" fmla="*/ 49003 w 345464"/>
                <a:gd name="connsiteY30" fmla="*/ 243336 h 376759"/>
                <a:gd name="connsiteX31" fmla="*/ 54193 w 345464"/>
                <a:gd name="connsiteY31" fmla="*/ 243336 h 376759"/>
                <a:gd name="connsiteX32" fmla="*/ 54193 w 345464"/>
                <a:gd name="connsiteY32" fmla="*/ 237993 h 376759"/>
                <a:gd name="connsiteX33" fmla="*/ 54346 w 345464"/>
                <a:gd name="connsiteY33" fmla="*/ 291576 h 376759"/>
                <a:gd name="connsiteX34" fmla="*/ 49003 w 345464"/>
                <a:gd name="connsiteY34" fmla="*/ 291576 h 376759"/>
                <a:gd name="connsiteX35" fmla="*/ 49003 w 345464"/>
                <a:gd name="connsiteY35" fmla="*/ 296003 h 376759"/>
                <a:gd name="connsiteX36" fmla="*/ 54193 w 345464"/>
                <a:gd name="connsiteY36" fmla="*/ 296003 h 376759"/>
                <a:gd name="connsiteX37" fmla="*/ 54193 w 345464"/>
                <a:gd name="connsiteY37" fmla="*/ 291576 h 376759"/>
                <a:gd name="connsiteX38" fmla="*/ 54346 w 345464"/>
                <a:gd name="connsiteY38" fmla="*/ 344243 h 376759"/>
                <a:gd name="connsiteX39" fmla="*/ 49003 w 345464"/>
                <a:gd name="connsiteY39" fmla="*/ 344243 h 376759"/>
                <a:gd name="connsiteX40" fmla="*/ 49003 w 345464"/>
                <a:gd name="connsiteY40" fmla="*/ 348670 h 376759"/>
                <a:gd name="connsiteX41" fmla="*/ 54193 w 345464"/>
                <a:gd name="connsiteY41" fmla="*/ 348670 h 376759"/>
                <a:gd name="connsiteX42" fmla="*/ 54193 w 345464"/>
                <a:gd name="connsiteY42" fmla="*/ 344243 h 376759"/>
                <a:gd name="connsiteX43" fmla="*/ 159222 w 345464"/>
                <a:gd name="connsiteY43" fmla="*/ 185326 h 376759"/>
                <a:gd name="connsiteX44" fmla="*/ 154795 w 345464"/>
                <a:gd name="connsiteY44" fmla="*/ 185326 h 376759"/>
                <a:gd name="connsiteX45" fmla="*/ 154795 w 345464"/>
                <a:gd name="connsiteY45" fmla="*/ 190669 h 376759"/>
                <a:gd name="connsiteX46" fmla="*/ 159222 w 345464"/>
                <a:gd name="connsiteY46" fmla="*/ 190669 h 376759"/>
                <a:gd name="connsiteX47" fmla="*/ 159222 w 345464"/>
                <a:gd name="connsiteY47" fmla="*/ 185326 h 376759"/>
                <a:gd name="connsiteX48" fmla="*/ 159222 w 345464"/>
                <a:gd name="connsiteY48" fmla="*/ 239825 h 376759"/>
                <a:gd name="connsiteX49" fmla="*/ 154795 w 345464"/>
                <a:gd name="connsiteY49" fmla="*/ 239825 h 376759"/>
                <a:gd name="connsiteX50" fmla="*/ 154795 w 345464"/>
                <a:gd name="connsiteY50" fmla="*/ 243336 h 376759"/>
                <a:gd name="connsiteX51" fmla="*/ 159222 w 345464"/>
                <a:gd name="connsiteY51" fmla="*/ 243336 h 376759"/>
                <a:gd name="connsiteX52" fmla="*/ 159222 w 345464"/>
                <a:gd name="connsiteY52" fmla="*/ 239825 h 376759"/>
                <a:gd name="connsiteX53" fmla="*/ 212652 w 345464"/>
                <a:gd name="connsiteY53" fmla="*/ 185326 h 376759"/>
                <a:gd name="connsiteX54" fmla="*/ 207462 w 345464"/>
                <a:gd name="connsiteY54" fmla="*/ 185326 h 376759"/>
                <a:gd name="connsiteX55" fmla="*/ 207462 w 345464"/>
                <a:gd name="connsiteY55" fmla="*/ 190669 h 376759"/>
                <a:gd name="connsiteX56" fmla="*/ 212652 w 345464"/>
                <a:gd name="connsiteY56" fmla="*/ 190669 h 376759"/>
                <a:gd name="connsiteX57" fmla="*/ 212652 w 345464"/>
                <a:gd name="connsiteY57" fmla="*/ 185326 h 376759"/>
                <a:gd name="connsiteX58" fmla="*/ 212652 w 345464"/>
                <a:gd name="connsiteY58" fmla="*/ 239825 h 376759"/>
                <a:gd name="connsiteX59" fmla="*/ 207462 w 345464"/>
                <a:gd name="connsiteY59" fmla="*/ 239825 h 376759"/>
                <a:gd name="connsiteX60" fmla="*/ 207462 w 345464"/>
                <a:gd name="connsiteY60" fmla="*/ 243336 h 376759"/>
                <a:gd name="connsiteX61" fmla="*/ 212652 w 345464"/>
                <a:gd name="connsiteY61" fmla="*/ 243336 h 376759"/>
                <a:gd name="connsiteX62" fmla="*/ 212652 w 345464"/>
                <a:gd name="connsiteY62" fmla="*/ 239825 h 3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45464" h="376759">
                  <a:moveTo>
                    <a:pt x="261502" y="124874"/>
                  </a:moveTo>
                  <a:lnTo>
                    <a:pt x="261502" y="376759"/>
                  </a:lnTo>
                  <a:lnTo>
                    <a:pt x="211583" y="376759"/>
                  </a:lnTo>
                  <a:lnTo>
                    <a:pt x="211583" y="292492"/>
                  </a:lnTo>
                  <a:lnTo>
                    <a:pt x="158306" y="292492"/>
                  </a:lnTo>
                  <a:lnTo>
                    <a:pt x="158306" y="376759"/>
                  </a:lnTo>
                  <a:lnTo>
                    <a:pt x="105944" y="376759"/>
                  </a:lnTo>
                  <a:lnTo>
                    <a:pt x="105944" y="132507"/>
                  </a:lnTo>
                  <a:lnTo>
                    <a:pt x="184716" y="132507"/>
                  </a:lnTo>
                  <a:lnTo>
                    <a:pt x="261655" y="132507"/>
                  </a:lnTo>
                  <a:moveTo>
                    <a:pt x="184563" y="132660"/>
                  </a:moveTo>
                  <a:lnTo>
                    <a:pt x="184563" y="80756"/>
                  </a:lnTo>
                  <a:lnTo>
                    <a:pt x="0" y="80756"/>
                  </a:lnTo>
                  <a:lnTo>
                    <a:pt x="0" y="376759"/>
                  </a:lnTo>
                  <a:moveTo>
                    <a:pt x="345464" y="376759"/>
                  </a:moveTo>
                  <a:lnTo>
                    <a:pt x="345464" y="108082"/>
                  </a:lnTo>
                  <a:lnTo>
                    <a:pt x="234329" y="0"/>
                  </a:lnTo>
                  <a:lnTo>
                    <a:pt x="234329" y="132660"/>
                  </a:lnTo>
                  <a:moveTo>
                    <a:pt x="54346" y="132660"/>
                  </a:moveTo>
                  <a:lnTo>
                    <a:pt x="49003" y="132660"/>
                  </a:lnTo>
                  <a:lnTo>
                    <a:pt x="49003" y="136171"/>
                  </a:lnTo>
                  <a:lnTo>
                    <a:pt x="54193" y="136171"/>
                  </a:lnTo>
                  <a:lnTo>
                    <a:pt x="54193" y="132660"/>
                  </a:lnTo>
                  <a:moveTo>
                    <a:pt x="54346" y="185326"/>
                  </a:moveTo>
                  <a:lnTo>
                    <a:pt x="49003" y="185326"/>
                  </a:lnTo>
                  <a:lnTo>
                    <a:pt x="49003" y="190669"/>
                  </a:lnTo>
                  <a:lnTo>
                    <a:pt x="54193" y="190669"/>
                  </a:lnTo>
                  <a:lnTo>
                    <a:pt x="54193" y="185326"/>
                  </a:lnTo>
                  <a:moveTo>
                    <a:pt x="54346" y="237993"/>
                  </a:moveTo>
                  <a:lnTo>
                    <a:pt x="49003" y="237993"/>
                  </a:lnTo>
                  <a:lnTo>
                    <a:pt x="49003" y="243336"/>
                  </a:lnTo>
                  <a:lnTo>
                    <a:pt x="54193" y="243336"/>
                  </a:lnTo>
                  <a:lnTo>
                    <a:pt x="54193" y="237993"/>
                  </a:lnTo>
                  <a:moveTo>
                    <a:pt x="54346" y="291576"/>
                  </a:moveTo>
                  <a:lnTo>
                    <a:pt x="49003" y="291576"/>
                  </a:lnTo>
                  <a:lnTo>
                    <a:pt x="49003" y="296003"/>
                  </a:lnTo>
                  <a:lnTo>
                    <a:pt x="54193" y="296003"/>
                  </a:lnTo>
                  <a:lnTo>
                    <a:pt x="54193" y="291576"/>
                  </a:lnTo>
                  <a:moveTo>
                    <a:pt x="54346" y="344243"/>
                  </a:moveTo>
                  <a:lnTo>
                    <a:pt x="49003" y="344243"/>
                  </a:lnTo>
                  <a:lnTo>
                    <a:pt x="49003" y="348670"/>
                  </a:lnTo>
                  <a:lnTo>
                    <a:pt x="54193" y="348670"/>
                  </a:lnTo>
                  <a:lnTo>
                    <a:pt x="54193" y="344243"/>
                  </a:lnTo>
                  <a:moveTo>
                    <a:pt x="159222" y="185326"/>
                  </a:moveTo>
                  <a:lnTo>
                    <a:pt x="154795" y="185326"/>
                  </a:lnTo>
                  <a:lnTo>
                    <a:pt x="154795" y="190669"/>
                  </a:lnTo>
                  <a:lnTo>
                    <a:pt x="159222" y="190669"/>
                  </a:lnTo>
                  <a:lnTo>
                    <a:pt x="159222" y="185326"/>
                  </a:lnTo>
                  <a:moveTo>
                    <a:pt x="159222" y="239825"/>
                  </a:moveTo>
                  <a:lnTo>
                    <a:pt x="154795" y="239825"/>
                  </a:lnTo>
                  <a:lnTo>
                    <a:pt x="154795" y="243336"/>
                  </a:lnTo>
                  <a:lnTo>
                    <a:pt x="159222" y="243336"/>
                  </a:lnTo>
                  <a:lnTo>
                    <a:pt x="159222" y="239825"/>
                  </a:lnTo>
                  <a:moveTo>
                    <a:pt x="212652" y="185326"/>
                  </a:moveTo>
                  <a:lnTo>
                    <a:pt x="207462" y="185326"/>
                  </a:lnTo>
                  <a:lnTo>
                    <a:pt x="207462" y="190669"/>
                  </a:lnTo>
                  <a:lnTo>
                    <a:pt x="212652" y="190669"/>
                  </a:lnTo>
                  <a:lnTo>
                    <a:pt x="212652" y="185326"/>
                  </a:lnTo>
                  <a:moveTo>
                    <a:pt x="212652" y="239825"/>
                  </a:moveTo>
                  <a:lnTo>
                    <a:pt x="207462" y="239825"/>
                  </a:lnTo>
                  <a:lnTo>
                    <a:pt x="207462" y="243336"/>
                  </a:lnTo>
                  <a:lnTo>
                    <a:pt x="212652" y="243336"/>
                  </a:lnTo>
                  <a:lnTo>
                    <a:pt x="212652" y="239825"/>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sp>
        <p:nvSpPr>
          <p:cNvPr id="6" name="TextBox 5">
            <a:extLst>
              <a:ext uri="{FF2B5EF4-FFF2-40B4-BE49-F238E27FC236}">
                <a16:creationId xmlns:a16="http://schemas.microsoft.com/office/drawing/2014/main" id="{6B53596E-C453-FD67-C594-A0FE3FD6E54B}"/>
              </a:ext>
            </a:extLst>
          </p:cNvPr>
          <p:cNvSpPr txBox="1"/>
          <p:nvPr/>
        </p:nvSpPr>
        <p:spPr>
          <a:xfrm>
            <a:off x="6272523" y="4495546"/>
            <a:ext cx="5441744" cy="615553"/>
          </a:xfrm>
          <a:prstGeom prst="rect">
            <a:avLst/>
          </a:prstGeom>
          <a:noFill/>
        </p:spPr>
        <p:txBody>
          <a:bodyPr wrap="square" lIns="0" tIns="0" rIns="0" bIns="0" rtlCol="0">
            <a:spAutoFit/>
          </a:bodyPr>
          <a:lstStyle>
            <a:defPPr>
              <a:defRPr lang="en-US"/>
            </a:defPPr>
            <a:lvl2pPr marL="0" lvl="1">
              <a:defRPr sz="2000">
                <a:latin typeface="+mj-lt"/>
              </a:defRPr>
            </a:lvl2p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Segoe UI Semibold"/>
                <a:ea typeface="+mn-ea"/>
                <a:cs typeface="+mn-cs"/>
              </a:rPr>
              <a:t>Target specific types of IP space </a:t>
            </a:r>
            <a:br>
              <a:rPr kumimoji="0" lang="en-US" sz="2000" b="0" i="0" u="none" strike="noStrike" kern="1200" cap="none" spc="0" normalizeH="0" baseline="0" noProof="0">
                <a:ln>
                  <a:noFill/>
                </a:ln>
                <a:solidFill>
                  <a:srgbClr val="000000"/>
                </a:solidFill>
                <a:effectLst/>
                <a:uLnTx/>
                <a:uFillTx/>
                <a:latin typeface="Segoe UI Semibold"/>
                <a:ea typeface="+mn-ea"/>
                <a:cs typeface="+mn-cs"/>
              </a:rPr>
            </a:br>
            <a:r>
              <a:rPr kumimoji="0" lang="en-US" sz="2000" b="0" i="0" u="none" strike="noStrike" kern="1200" cap="none" spc="0" normalizeH="0" baseline="0" noProof="0">
                <a:ln>
                  <a:noFill/>
                </a:ln>
                <a:solidFill>
                  <a:srgbClr val="000000"/>
                </a:solidFill>
                <a:effectLst/>
                <a:uLnTx/>
                <a:uFillTx/>
                <a:latin typeface="Segoe UI Semibold"/>
                <a:ea typeface="+mn-ea"/>
                <a:cs typeface="+mn-cs"/>
              </a:rPr>
              <a:t>(residential, commercial, mobile)</a:t>
            </a:r>
          </a:p>
        </p:txBody>
      </p:sp>
      <p:sp>
        <p:nvSpPr>
          <p:cNvPr id="8" name="Rectangle 7">
            <a:extLst>
              <a:ext uri="{FF2B5EF4-FFF2-40B4-BE49-F238E27FC236}">
                <a16:creationId xmlns:a16="http://schemas.microsoft.com/office/drawing/2014/main" id="{A3F5670E-534A-5B50-E742-595EF939F513}"/>
              </a:ext>
            </a:extLst>
          </p:cNvPr>
          <p:cNvSpPr/>
          <p:nvPr/>
        </p:nvSpPr>
        <p:spPr bwMode="auto">
          <a:xfrm>
            <a:off x="1516427" y="5623323"/>
            <a:ext cx="9159146" cy="1098332"/>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5" name="TextBox 64">
            <a:extLst>
              <a:ext uri="{FF2B5EF4-FFF2-40B4-BE49-F238E27FC236}">
                <a16:creationId xmlns:a16="http://schemas.microsoft.com/office/drawing/2014/main" id="{4B15E734-9E0A-A769-CC1B-6B804C2E40EB}"/>
              </a:ext>
            </a:extLst>
          </p:cNvPr>
          <p:cNvSpPr txBox="1"/>
          <p:nvPr/>
        </p:nvSpPr>
        <p:spPr>
          <a:xfrm>
            <a:off x="1912709" y="5809263"/>
            <a:ext cx="8366582"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83B01"/>
                </a:solidFill>
                <a:effectLst/>
                <a:uLnTx/>
                <a:uFillTx/>
                <a:latin typeface="Segoe UI"/>
                <a:ea typeface="+mn-ea"/>
                <a:cs typeface="+mn-cs"/>
              </a:rPr>
              <a:t>Therefore, we must try to </a:t>
            </a:r>
            <a:r>
              <a:rPr kumimoji="0" lang="en-US" sz="2400" b="0" i="1" u="none" strike="noStrike" kern="1200" cap="none" spc="0" normalizeH="0" baseline="0" noProof="0" dirty="0">
                <a:ln>
                  <a:noFill/>
                </a:ln>
                <a:solidFill>
                  <a:srgbClr val="D83B01"/>
                </a:solidFill>
                <a:effectLst/>
                <a:uLnTx/>
                <a:uFillTx/>
                <a:latin typeface="Segoe UI"/>
                <a:ea typeface="+mn-ea"/>
                <a:cs typeface="+mn-cs"/>
              </a:rPr>
              <a:t>act like the intended victim </a:t>
            </a:r>
            <a:r>
              <a:rPr kumimoji="0" lang="en-US" sz="2400" b="0" i="0" u="none" strike="noStrike" kern="1200" cap="none" spc="0" normalizeH="0" baseline="0" noProof="0" dirty="0">
                <a:ln>
                  <a:noFill/>
                </a:ln>
                <a:solidFill>
                  <a:srgbClr val="D83B01"/>
                </a:solidFill>
                <a:effectLst/>
                <a:uLnTx/>
                <a:uFillTx/>
                <a:latin typeface="Segoe UI"/>
                <a:ea typeface="+mn-ea"/>
                <a:cs typeface="+mn-cs"/>
              </a:rPr>
              <a:t>and avoid detection, just like the threat </a:t>
            </a:r>
            <a:r>
              <a:rPr lang="en-US" sz="2400" dirty="0">
                <a:solidFill>
                  <a:srgbClr val="D83B01"/>
                </a:solidFill>
                <a:latin typeface="Segoe UI"/>
              </a:rPr>
              <a:t>a</a:t>
            </a:r>
            <a:r>
              <a:rPr kumimoji="0" lang="en-US" sz="2400" b="0" i="0" u="none" strike="noStrike" kern="1200" cap="none" spc="0" normalizeH="0" baseline="0" noProof="0" dirty="0" err="1">
                <a:ln>
                  <a:noFill/>
                </a:ln>
                <a:solidFill>
                  <a:srgbClr val="D83B01"/>
                </a:solidFill>
                <a:effectLst/>
                <a:uLnTx/>
                <a:uFillTx/>
                <a:latin typeface="Segoe UI"/>
                <a:ea typeface="+mn-ea"/>
                <a:cs typeface="+mn-cs"/>
              </a:rPr>
              <a:t>ctor</a:t>
            </a:r>
            <a:r>
              <a:rPr kumimoji="0" lang="en-US" sz="2400" b="0" i="0" u="none" strike="noStrike" kern="1200" cap="none" spc="0" normalizeH="0" baseline="0" noProof="0" dirty="0">
                <a:ln>
                  <a:noFill/>
                </a:ln>
                <a:solidFill>
                  <a:srgbClr val="D83B01"/>
                </a:solidFill>
                <a:effectLst/>
                <a:uLnTx/>
                <a:uFillTx/>
                <a:latin typeface="Segoe UI"/>
                <a:ea typeface="+mn-ea"/>
                <a:cs typeface="+mn-cs"/>
              </a:rPr>
              <a:t> does</a:t>
            </a:r>
          </a:p>
        </p:txBody>
      </p:sp>
    </p:spTree>
    <p:extLst>
      <p:ext uri="{BB962C8B-B14F-4D97-AF65-F5344CB8AC3E}">
        <p14:creationId xmlns:p14="http://schemas.microsoft.com/office/powerpoint/2010/main" val="266431434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D379B9-54ED-101C-F963-C39D6850994E}"/>
              </a:ext>
            </a:extLst>
          </p:cNvPr>
          <p:cNvSpPr>
            <a:spLocks noGrp="1"/>
          </p:cNvSpPr>
          <p:nvPr>
            <p:ph type="title"/>
          </p:nvPr>
        </p:nvSpPr>
        <p:spPr/>
        <p:txBody>
          <a:bodyPr/>
          <a:lstStyle/>
          <a:p>
            <a:r>
              <a:rPr lang="en-US"/>
              <a:t>How to blend in to map the internet to find bad stuff</a:t>
            </a:r>
          </a:p>
        </p:txBody>
      </p:sp>
      <p:grpSp>
        <p:nvGrpSpPr>
          <p:cNvPr id="45" name="Group 44">
            <a:extLst>
              <a:ext uri="{FF2B5EF4-FFF2-40B4-BE49-F238E27FC236}">
                <a16:creationId xmlns:a16="http://schemas.microsoft.com/office/drawing/2014/main" id="{7B616500-F6E2-1F55-624E-7BFC9002E19F}"/>
              </a:ext>
              <a:ext uri="{C183D7F6-B498-43B3-948B-1728B52AA6E4}">
                <adec:decorative xmlns:adec="http://schemas.microsoft.com/office/drawing/2017/decorative" val="1"/>
              </a:ext>
            </a:extLst>
          </p:cNvPr>
          <p:cNvGrpSpPr/>
          <p:nvPr/>
        </p:nvGrpSpPr>
        <p:grpSpPr>
          <a:xfrm>
            <a:off x="5405329" y="1345957"/>
            <a:ext cx="1118160" cy="1118160"/>
            <a:chOff x="922475" y="1843414"/>
            <a:chExt cx="1118160" cy="1118160"/>
          </a:xfrm>
        </p:grpSpPr>
        <p:sp>
          <p:nvSpPr>
            <p:cNvPr id="14" name="Oval 13">
              <a:extLst>
                <a:ext uri="{FF2B5EF4-FFF2-40B4-BE49-F238E27FC236}">
                  <a16:creationId xmlns:a16="http://schemas.microsoft.com/office/drawing/2014/main" id="{86018F90-54C8-1EBD-68BF-BA29BE6A7FBE}"/>
                </a:ext>
              </a:extLst>
            </p:cNvPr>
            <p:cNvSpPr/>
            <p:nvPr/>
          </p:nvSpPr>
          <p:spPr bwMode="auto">
            <a:xfrm>
              <a:off x="922475" y="1843414"/>
              <a:ext cx="1118160" cy="1118160"/>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10" name="Group 9">
              <a:extLst>
                <a:ext uri="{FF2B5EF4-FFF2-40B4-BE49-F238E27FC236}">
                  <a16:creationId xmlns:a16="http://schemas.microsoft.com/office/drawing/2014/main" id="{AFAA43ED-49F5-4249-55CF-EFF67CC7124C}"/>
                </a:ext>
              </a:extLst>
            </p:cNvPr>
            <p:cNvGrpSpPr/>
            <p:nvPr/>
          </p:nvGrpSpPr>
          <p:grpSpPr>
            <a:xfrm>
              <a:off x="1139486" y="2063457"/>
              <a:ext cx="684139" cy="678075"/>
              <a:chOff x="923874" y="4188969"/>
              <a:chExt cx="367531" cy="364273"/>
            </a:xfrm>
          </p:grpSpPr>
          <p:sp>
            <p:nvSpPr>
              <p:cNvPr id="11" name="people_4">
                <a:extLst>
                  <a:ext uri="{FF2B5EF4-FFF2-40B4-BE49-F238E27FC236}">
                    <a16:creationId xmlns:a16="http://schemas.microsoft.com/office/drawing/2014/main" id="{A7C62B9B-7C0C-3E84-B72F-FB88C94ABFDF}"/>
                  </a:ext>
                </a:extLst>
              </p:cNvPr>
              <p:cNvSpPr>
                <a:spLocks noChangeAspect="1" noEditPoints="1"/>
              </p:cNvSpPr>
              <p:nvPr/>
            </p:nvSpPr>
            <p:spPr bwMode="auto">
              <a:xfrm>
                <a:off x="923874" y="4188969"/>
                <a:ext cx="266787" cy="298263"/>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2" name="Graphic 3">
                <a:extLst>
                  <a:ext uri="{FF2B5EF4-FFF2-40B4-BE49-F238E27FC236}">
                    <a16:creationId xmlns:a16="http://schemas.microsoft.com/office/drawing/2014/main" id="{875E0357-57F6-C609-219E-8CDC26E5CE31}"/>
                  </a:ext>
                </a:extLst>
              </p:cNvPr>
              <p:cNvSpPr/>
              <p:nvPr/>
            </p:nvSpPr>
            <p:spPr>
              <a:xfrm>
                <a:off x="1055266" y="4393066"/>
                <a:ext cx="236139" cy="160176"/>
              </a:xfrm>
              <a:custGeom>
                <a:avLst/>
                <a:gdLst>
                  <a:gd name="connsiteX0" fmla="*/ 392524 w 452820"/>
                  <a:gd name="connsiteY0" fmla="*/ 214918 h 307153"/>
                  <a:gd name="connsiteX1" fmla="*/ 60446 w 452820"/>
                  <a:gd name="connsiteY1" fmla="*/ 214918 h 307153"/>
                  <a:gd name="connsiteX2" fmla="*/ 60446 w 452820"/>
                  <a:gd name="connsiteY2" fmla="*/ 0 h 307153"/>
                  <a:gd name="connsiteX3" fmla="*/ 392524 w 452820"/>
                  <a:gd name="connsiteY3" fmla="*/ 0 h 307153"/>
                  <a:gd name="connsiteX4" fmla="*/ 392524 w 452820"/>
                  <a:gd name="connsiteY4" fmla="*/ 214918 h 307153"/>
                  <a:gd name="connsiteX5" fmla="*/ 392524 w 452820"/>
                  <a:gd name="connsiteY5" fmla="*/ 214918 h 307153"/>
                  <a:gd name="connsiteX6" fmla="*/ 392524 w 452820"/>
                  <a:gd name="connsiteY6" fmla="*/ 214918 h 307153"/>
                  <a:gd name="connsiteX7" fmla="*/ 0 w 452820"/>
                  <a:gd name="connsiteY7" fmla="*/ 291781 h 307153"/>
                  <a:gd name="connsiteX8" fmla="*/ 15074 w 452820"/>
                  <a:gd name="connsiteY8" fmla="*/ 307154 h 307153"/>
                  <a:gd name="connsiteX9" fmla="*/ 437746 w 452820"/>
                  <a:gd name="connsiteY9" fmla="*/ 307154 h 307153"/>
                  <a:gd name="connsiteX10" fmla="*/ 452821 w 452820"/>
                  <a:gd name="connsiteY10" fmla="*/ 291781 h 307153"/>
                  <a:gd name="connsiteX11" fmla="*/ 445358 w 452820"/>
                  <a:gd name="connsiteY11" fmla="*/ 268648 h 307153"/>
                  <a:gd name="connsiteX12" fmla="*/ 392524 w 452820"/>
                  <a:gd name="connsiteY12" fmla="*/ 214918 h 307153"/>
                  <a:gd name="connsiteX13" fmla="*/ 60446 w 452820"/>
                  <a:gd name="connsiteY13" fmla="*/ 214918 h 307153"/>
                  <a:gd name="connsiteX14" fmla="*/ 7612 w 452820"/>
                  <a:gd name="connsiteY14" fmla="*/ 268648 h 307153"/>
                  <a:gd name="connsiteX15" fmla="*/ 0 w 452820"/>
                  <a:gd name="connsiteY15" fmla="*/ 291781 h 307153"/>
                  <a:gd name="connsiteX16" fmla="*/ 0 w 452820"/>
                  <a:gd name="connsiteY16" fmla="*/ 291781 h 307153"/>
                  <a:gd name="connsiteX0" fmla="*/ 392524 w 452821"/>
                  <a:gd name="connsiteY0" fmla="*/ 214918 h 307154"/>
                  <a:gd name="connsiteX1" fmla="*/ 60446 w 452821"/>
                  <a:gd name="connsiteY1" fmla="*/ 214918 h 307154"/>
                  <a:gd name="connsiteX2" fmla="*/ 60446 w 452821"/>
                  <a:gd name="connsiteY2" fmla="*/ 0 h 307154"/>
                  <a:gd name="connsiteX3" fmla="*/ 392524 w 452821"/>
                  <a:gd name="connsiteY3" fmla="*/ 0 h 307154"/>
                  <a:gd name="connsiteX4" fmla="*/ 392524 w 452821"/>
                  <a:gd name="connsiteY4" fmla="*/ 214918 h 307154"/>
                  <a:gd name="connsiteX5" fmla="*/ 392524 w 452821"/>
                  <a:gd name="connsiteY5" fmla="*/ 214918 h 307154"/>
                  <a:gd name="connsiteX6" fmla="*/ 392524 w 452821"/>
                  <a:gd name="connsiteY6" fmla="*/ 214918 h 307154"/>
                  <a:gd name="connsiteX7" fmla="*/ 0 w 452821"/>
                  <a:gd name="connsiteY7" fmla="*/ 291781 h 307154"/>
                  <a:gd name="connsiteX8" fmla="*/ 15074 w 452821"/>
                  <a:gd name="connsiteY8" fmla="*/ 307154 h 307154"/>
                  <a:gd name="connsiteX9" fmla="*/ 437746 w 452821"/>
                  <a:gd name="connsiteY9" fmla="*/ 307154 h 307154"/>
                  <a:gd name="connsiteX10" fmla="*/ 452821 w 452821"/>
                  <a:gd name="connsiteY10" fmla="*/ 291781 h 307154"/>
                  <a:gd name="connsiteX11" fmla="*/ 445358 w 452821"/>
                  <a:gd name="connsiteY11" fmla="*/ 268648 h 307154"/>
                  <a:gd name="connsiteX12" fmla="*/ 392524 w 452821"/>
                  <a:gd name="connsiteY12" fmla="*/ 214918 h 307154"/>
                  <a:gd name="connsiteX13" fmla="*/ 60446 w 452821"/>
                  <a:gd name="connsiteY13" fmla="*/ 214918 h 307154"/>
                  <a:gd name="connsiteX14" fmla="*/ 7612 w 452821"/>
                  <a:gd name="connsiteY14" fmla="*/ 268648 h 307154"/>
                  <a:gd name="connsiteX15" fmla="*/ 0 w 452821"/>
                  <a:gd name="connsiteY15" fmla="*/ 291781 h 307154"/>
                  <a:gd name="connsiteX16" fmla="*/ 0 w 452821"/>
                  <a:gd name="connsiteY16" fmla="*/ 291781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821" h="307154">
                    <a:moveTo>
                      <a:pt x="392524" y="214918"/>
                    </a:moveTo>
                    <a:lnTo>
                      <a:pt x="60446" y="214918"/>
                    </a:lnTo>
                    <a:lnTo>
                      <a:pt x="60446" y="0"/>
                    </a:lnTo>
                    <a:lnTo>
                      <a:pt x="392524" y="0"/>
                    </a:lnTo>
                    <a:lnTo>
                      <a:pt x="392524" y="214918"/>
                    </a:lnTo>
                    <a:lnTo>
                      <a:pt x="392524" y="214918"/>
                    </a:lnTo>
                    <a:lnTo>
                      <a:pt x="392524" y="214918"/>
                    </a:lnTo>
                    <a:close/>
                    <a:moveTo>
                      <a:pt x="0" y="291781"/>
                    </a:moveTo>
                    <a:cubicBezTo>
                      <a:pt x="0" y="300288"/>
                      <a:pt x="6716" y="307154"/>
                      <a:pt x="15074" y="307154"/>
                    </a:cubicBezTo>
                    <a:lnTo>
                      <a:pt x="437746" y="307154"/>
                    </a:lnTo>
                    <a:cubicBezTo>
                      <a:pt x="446104" y="307154"/>
                      <a:pt x="452821" y="300288"/>
                      <a:pt x="452821" y="291781"/>
                    </a:cubicBezTo>
                    <a:cubicBezTo>
                      <a:pt x="452821" y="282826"/>
                      <a:pt x="449985" y="274618"/>
                      <a:pt x="445358" y="268648"/>
                    </a:cubicBezTo>
                    <a:lnTo>
                      <a:pt x="392524" y="214918"/>
                    </a:lnTo>
                    <a:lnTo>
                      <a:pt x="60446" y="214918"/>
                    </a:lnTo>
                    <a:lnTo>
                      <a:pt x="7612" y="268648"/>
                    </a:lnTo>
                    <a:cubicBezTo>
                      <a:pt x="2985" y="274618"/>
                      <a:pt x="0" y="282826"/>
                      <a:pt x="0" y="291781"/>
                    </a:cubicBezTo>
                    <a:lnTo>
                      <a:pt x="0" y="291781"/>
                    </a:lnTo>
                    <a:close/>
                  </a:path>
                </a:pathLst>
              </a:custGeom>
              <a:solidFill>
                <a:schemeClr val="accent4"/>
              </a:solidFill>
              <a:ln w="158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sp>
        <p:nvSpPr>
          <p:cNvPr id="67" name="TextBox 66">
            <a:extLst>
              <a:ext uri="{FF2B5EF4-FFF2-40B4-BE49-F238E27FC236}">
                <a16:creationId xmlns:a16="http://schemas.microsoft.com/office/drawing/2014/main" id="{084DE6B2-5957-EA8B-2205-15C828C95F01}"/>
              </a:ext>
            </a:extLst>
          </p:cNvPr>
          <p:cNvSpPr txBox="1"/>
          <p:nvPr/>
        </p:nvSpPr>
        <p:spPr>
          <a:xfrm>
            <a:off x="5294674" y="2567271"/>
            <a:ext cx="1339469"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Segoe UI Semibold"/>
                <a:ea typeface="+mn-ea"/>
                <a:cs typeface="+mn-cs"/>
              </a:rPr>
              <a:t>Virtual user</a:t>
            </a:r>
          </a:p>
        </p:txBody>
      </p:sp>
      <p:sp>
        <p:nvSpPr>
          <p:cNvPr id="73" name="TextBox 72">
            <a:extLst>
              <a:ext uri="{FF2B5EF4-FFF2-40B4-BE49-F238E27FC236}">
                <a16:creationId xmlns:a16="http://schemas.microsoft.com/office/drawing/2014/main" id="{26FF8CCC-1872-F7B4-0898-22D6EB379E67}"/>
              </a:ext>
            </a:extLst>
          </p:cNvPr>
          <p:cNvSpPr txBox="1"/>
          <p:nvPr/>
        </p:nvSpPr>
        <p:spPr>
          <a:xfrm>
            <a:off x="588263" y="1497820"/>
            <a:ext cx="4444122" cy="1200329"/>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a:ea typeface="+mn-ea"/>
                <a:cs typeface="+mn-cs"/>
              </a:rPr>
              <a:t>Interact with internet assets via a multitude of different perspectives</a:t>
            </a:r>
          </a:p>
        </p:txBody>
      </p:sp>
      <p:grpSp>
        <p:nvGrpSpPr>
          <p:cNvPr id="2" name="Group 1">
            <a:extLst>
              <a:ext uri="{FF2B5EF4-FFF2-40B4-BE49-F238E27FC236}">
                <a16:creationId xmlns:a16="http://schemas.microsoft.com/office/drawing/2014/main" id="{B03EACF7-764C-AEC2-1188-359FA718E307}"/>
              </a:ext>
              <a:ext uri="{C183D7F6-B498-43B3-948B-1728B52AA6E4}">
                <adec:decorative xmlns:adec="http://schemas.microsoft.com/office/drawing/2017/decorative" val="1"/>
              </a:ext>
            </a:extLst>
          </p:cNvPr>
          <p:cNvGrpSpPr/>
          <p:nvPr/>
        </p:nvGrpSpPr>
        <p:grpSpPr>
          <a:xfrm>
            <a:off x="727091" y="3297102"/>
            <a:ext cx="1118160" cy="1118160"/>
            <a:chOff x="4566468" y="1843414"/>
            <a:chExt cx="1118160" cy="1118160"/>
          </a:xfrm>
        </p:grpSpPr>
        <p:sp>
          <p:nvSpPr>
            <p:cNvPr id="57" name="Oval 56">
              <a:extLst>
                <a:ext uri="{FF2B5EF4-FFF2-40B4-BE49-F238E27FC236}">
                  <a16:creationId xmlns:a16="http://schemas.microsoft.com/office/drawing/2014/main" id="{1A54EDF2-3827-9392-E8AD-E36F953009DA}"/>
                </a:ext>
                <a:ext uri="{C183D7F6-B498-43B3-948B-1728B52AA6E4}">
                  <adec:decorative xmlns:adec="http://schemas.microsoft.com/office/drawing/2017/decorative" val="1"/>
                </a:ext>
              </a:extLst>
            </p:cNvPr>
            <p:cNvSpPr/>
            <p:nvPr/>
          </p:nvSpPr>
          <p:spPr bwMode="auto">
            <a:xfrm>
              <a:off x="4566468" y="1843414"/>
              <a:ext cx="1118160" cy="111816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84" name="Group 83">
              <a:extLst>
                <a:ext uri="{FF2B5EF4-FFF2-40B4-BE49-F238E27FC236}">
                  <a16:creationId xmlns:a16="http://schemas.microsoft.com/office/drawing/2014/main" id="{77C014EE-95B8-F934-102F-48B5E6DE4978}"/>
                </a:ext>
                <a:ext uri="{C183D7F6-B498-43B3-948B-1728B52AA6E4}">
                  <adec:decorative xmlns:adec="http://schemas.microsoft.com/office/drawing/2017/decorative" val="1"/>
                </a:ext>
              </a:extLst>
            </p:cNvPr>
            <p:cNvGrpSpPr/>
            <p:nvPr/>
          </p:nvGrpSpPr>
          <p:grpSpPr>
            <a:xfrm>
              <a:off x="4848121" y="2167342"/>
              <a:ext cx="554854" cy="470305"/>
              <a:chOff x="3892301" y="3197442"/>
              <a:chExt cx="385439" cy="326706"/>
            </a:xfrm>
          </p:grpSpPr>
          <p:sp>
            <p:nvSpPr>
              <p:cNvPr id="85" name="Freeform 43">
                <a:extLst>
                  <a:ext uri="{FF2B5EF4-FFF2-40B4-BE49-F238E27FC236}">
                    <a16:creationId xmlns:a16="http://schemas.microsoft.com/office/drawing/2014/main" id="{7BF1F9A3-D86E-677B-93AA-17833A527391}"/>
                  </a:ext>
                </a:extLst>
              </p:cNvPr>
              <p:cNvSpPr>
                <a:spLocks/>
              </p:cNvSpPr>
              <p:nvPr/>
            </p:nvSpPr>
            <p:spPr bwMode="auto">
              <a:xfrm>
                <a:off x="3892301" y="3197442"/>
                <a:ext cx="385439" cy="326706"/>
              </a:xfrm>
              <a:custGeom>
                <a:avLst/>
                <a:gdLst>
                  <a:gd name="T0" fmla="*/ 164 w 420"/>
                  <a:gd name="T1" fmla="*/ 0 h 356"/>
                  <a:gd name="T2" fmla="*/ 420 w 420"/>
                  <a:gd name="T3" fmla="*/ 0 h 356"/>
                  <a:gd name="T4" fmla="*/ 420 w 420"/>
                  <a:gd name="T5" fmla="*/ 356 h 356"/>
                  <a:gd name="T6" fmla="*/ 0 w 420"/>
                  <a:gd name="T7" fmla="*/ 356 h 356"/>
                  <a:gd name="T8" fmla="*/ 0 w 420"/>
                  <a:gd name="T9" fmla="*/ 0 h 356"/>
                  <a:gd name="T10" fmla="*/ 88 w 420"/>
                  <a:gd name="T11" fmla="*/ 0 h 356"/>
                </a:gdLst>
                <a:ahLst/>
                <a:cxnLst>
                  <a:cxn ang="0">
                    <a:pos x="T0" y="T1"/>
                  </a:cxn>
                  <a:cxn ang="0">
                    <a:pos x="T2" y="T3"/>
                  </a:cxn>
                  <a:cxn ang="0">
                    <a:pos x="T4" y="T5"/>
                  </a:cxn>
                  <a:cxn ang="0">
                    <a:pos x="T6" y="T7"/>
                  </a:cxn>
                  <a:cxn ang="0">
                    <a:pos x="T8" y="T9"/>
                  </a:cxn>
                  <a:cxn ang="0">
                    <a:pos x="T10" y="T11"/>
                  </a:cxn>
                </a:cxnLst>
                <a:rect l="0" t="0" r="r" b="b"/>
                <a:pathLst>
                  <a:path w="420" h="356">
                    <a:moveTo>
                      <a:pt x="164" y="0"/>
                    </a:moveTo>
                    <a:lnTo>
                      <a:pt x="420" y="0"/>
                    </a:lnTo>
                    <a:lnTo>
                      <a:pt x="420" y="356"/>
                    </a:lnTo>
                    <a:lnTo>
                      <a:pt x="0" y="356"/>
                    </a:lnTo>
                    <a:lnTo>
                      <a:pt x="0" y="0"/>
                    </a:lnTo>
                    <a:lnTo>
                      <a:pt x="88"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91" name="Freeform 44">
                <a:extLst>
                  <a:ext uri="{FF2B5EF4-FFF2-40B4-BE49-F238E27FC236}">
                    <a16:creationId xmlns:a16="http://schemas.microsoft.com/office/drawing/2014/main" id="{48F23BFC-A2D8-A21E-417D-D6B56F5BBCD8}"/>
                  </a:ext>
                </a:extLst>
              </p:cNvPr>
              <p:cNvSpPr>
                <a:spLocks/>
              </p:cNvSpPr>
              <p:nvPr/>
            </p:nvSpPr>
            <p:spPr bwMode="auto">
              <a:xfrm flipV="1">
                <a:off x="3969389" y="3225140"/>
                <a:ext cx="308351" cy="45719"/>
              </a:xfrm>
              <a:custGeom>
                <a:avLst/>
                <a:gdLst>
                  <a:gd name="T0" fmla="*/ 0 w 64"/>
                  <a:gd name="T1" fmla="*/ 64 w 64"/>
                </a:gdLst>
                <a:ahLst/>
                <a:cxnLst>
                  <a:cxn ang="0">
                    <a:pos x="T0" y="0"/>
                  </a:cxn>
                  <a:cxn ang="0">
                    <a:pos x="T1" y="0"/>
                  </a:cxn>
                </a:cxnLst>
                <a:rect l="0" t="0" r="r" b="b"/>
                <a:pathLst>
                  <a:path w="64">
                    <a:moveTo>
                      <a:pt x="0" y="0"/>
                    </a:moveTo>
                    <a:cubicBezTo>
                      <a:pt x="64" y="0"/>
                      <a:pt x="64" y="0"/>
                      <a:pt x="64" y="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92" name="Freeform 45">
                <a:extLst>
                  <a:ext uri="{FF2B5EF4-FFF2-40B4-BE49-F238E27FC236}">
                    <a16:creationId xmlns:a16="http://schemas.microsoft.com/office/drawing/2014/main" id="{EE7DFA73-A260-80B5-2286-DD7DBDF7B9BC}"/>
                  </a:ext>
                </a:extLst>
              </p:cNvPr>
              <p:cNvSpPr>
                <a:spLocks/>
              </p:cNvSpPr>
              <p:nvPr/>
            </p:nvSpPr>
            <p:spPr bwMode="auto">
              <a:xfrm>
                <a:off x="3892301" y="3270859"/>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93" name="Oval 46">
                <a:extLst>
                  <a:ext uri="{FF2B5EF4-FFF2-40B4-BE49-F238E27FC236}">
                    <a16:creationId xmlns:a16="http://schemas.microsoft.com/office/drawing/2014/main" id="{12B1A931-8137-800E-81BA-5B45725B2154}"/>
                  </a:ext>
                </a:extLst>
              </p:cNvPr>
              <p:cNvSpPr>
                <a:spLocks noChangeArrowheads="1"/>
              </p:cNvSpPr>
              <p:nvPr/>
            </p:nvSpPr>
            <p:spPr bwMode="auto">
              <a:xfrm>
                <a:off x="4226348" y="3230480"/>
                <a:ext cx="11013" cy="7342"/>
              </a:xfrm>
              <a:prstGeom prst="ellipse">
                <a:avLst/>
              </a:pr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94" name="Oval 47">
                <a:extLst>
                  <a:ext uri="{FF2B5EF4-FFF2-40B4-BE49-F238E27FC236}">
                    <a16:creationId xmlns:a16="http://schemas.microsoft.com/office/drawing/2014/main" id="{F83B3EED-1F8D-EC2B-DC6B-6A09EC7528A9}"/>
                  </a:ext>
                </a:extLst>
              </p:cNvPr>
              <p:cNvSpPr>
                <a:spLocks noChangeArrowheads="1"/>
              </p:cNvSpPr>
              <p:nvPr/>
            </p:nvSpPr>
            <p:spPr bwMode="auto">
              <a:xfrm>
                <a:off x="4163944" y="3230480"/>
                <a:ext cx="11013" cy="7342"/>
              </a:xfrm>
              <a:prstGeom prst="ellipse">
                <a:avLst/>
              </a:pr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95" name="Oval 48">
                <a:extLst>
                  <a:ext uri="{FF2B5EF4-FFF2-40B4-BE49-F238E27FC236}">
                    <a16:creationId xmlns:a16="http://schemas.microsoft.com/office/drawing/2014/main" id="{042CE2D5-2268-FDB4-0CEB-0289676F3076}"/>
                  </a:ext>
                </a:extLst>
              </p:cNvPr>
              <p:cNvSpPr>
                <a:spLocks noChangeArrowheads="1"/>
              </p:cNvSpPr>
              <p:nvPr/>
            </p:nvSpPr>
            <p:spPr bwMode="auto">
              <a:xfrm>
                <a:off x="4101539" y="3230480"/>
                <a:ext cx="11013" cy="7342"/>
              </a:xfrm>
              <a:prstGeom prst="ellipse">
                <a:avLst/>
              </a:pr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96" name="Freeform 45">
                <a:extLst>
                  <a:ext uri="{FF2B5EF4-FFF2-40B4-BE49-F238E27FC236}">
                    <a16:creationId xmlns:a16="http://schemas.microsoft.com/office/drawing/2014/main" id="{274D199F-819F-9231-9092-B178867C8973}"/>
                  </a:ext>
                </a:extLst>
              </p:cNvPr>
              <p:cNvSpPr>
                <a:spLocks/>
              </p:cNvSpPr>
              <p:nvPr/>
            </p:nvSpPr>
            <p:spPr bwMode="auto">
              <a:xfrm>
                <a:off x="3974995" y="3197442"/>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sp>
        <p:nvSpPr>
          <p:cNvPr id="48" name="TextBox 47">
            <a:extLst>
              <a:ext uri="{FF2B5EF4-FFF2-40B4-BE49-F238E27FC236}">
                <a16:creationId xmlns:a16="http://schemas.microsoft.com/office/drawing/2014/main" id="{6DCA8DF0-5D75-197B-A1C9-D09E278F1FE2}"/>
              </a:ext>
            </a:extLst>
          </p:cNvPr>
          <p:cNvSpPr txBox="1"/>
          <p:nvPr/>
        </p:nvSpPr>
        <p:spPr>
          <a:xfrm>
            <a:off x="727091" y="4635293"/>
            <a:ext cx="2020361"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Segoe UI Semibold"/>
                <a:ea typeface="+mn-ea"/>
                <a:cs typeface="+mn-cs"/>
              </a:rPr>
              <a:t>Browser diversity</a:t>
            </a:r>
          </a:p>
        </p:txBody>
      </p:sp>
      <p:sp>
        <p:nvSpPr>
          <p:cNvPr id="50" name="TextBox 49">
            <a:extLst>
              <a:ext uri="{FF2B5EF4-FFF2-40B4-BE49-F238E27FC236}">
                <a16:creationId xmlns:a16="http://schemas.microsoft.com/office/drawing/2014/main" id="{BAF2D9C4-9B82-86ED-4973-CC6AC7688620}"/>
              </a:ext>
            </a:extLst>
          </p:cNvPr>
          <p:cNvSpPr txBox="1"/>
          <p:nvPr/>
        </p:nvSpPr>
        <p:spPr>
          <a:xfrm>
            <a:off x="727091" y="4979643"/>
            <a:ext cx="2797427" cy="1200329"/>
          </a:xfrm>
          <a:prstGeom prst="rect">
            <a:avLst/>
          </a:prstGeom>
          <a:noFill/>
        </p:spPr>
        <p:txBody>
          <a:bodyPr wrap="square" lIns="0">
            <a:spAutoFit/>
          </a:bodyPr>
          <a:lstStyle>
            <a:defPPr>
              <a:defRPr lang="en-US"/>
            </a:defPPr>
          </a:lstStyle>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Different browsers</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Various versions</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Mobile and desktop versions</a:t>
            </a:r>
          </a:p>
        </p:txBody>
      </p:sp>
      <p:grpSp>
        <p:nvGrpSpPr>
          <p:cNvPr id="4" name="Group 3">
            <a:extLst>
              <a:ext uri="{FF2B5EF4-FFF2-40B4-BE49-F238E27FC236}">
                <a16:creationId xmlns:a16="http://schemas.microsoft.com/office/drawing/2014/main" id="{12108131-6771-C339-428E-125898C2182A}"/>
              </a:ext>
              <a:ext uri="{C183D7F6-B498-43B3-948B-1728B52AA6E4}">
                <adec:decorative xmlns:adec="http://schemas.microsoft.com/office/drawing/2017/decorative" val="1"/>
              </a:ext>
            </a:extLst>
          </p:cNvPr>
          <p:cNvGrpSpPr/>
          <p:nvPr/>
        </p:nvGrpSpPr>
        <p:grpSpPr>
          <a:xfrm>
            <a:off x="5480499" y="3297102"/>
            <a:ext cx="1118160" cy="1118160"/>
            <a:chOff x="7340953" y="1843414"/>
            <a:chExt cx="1118160" cy="1118160"/>
          </a:xfrm>
        </p:grpSpPr>
        <p:sp>
          <p:nvSpPr>
            <p:cNvPr id="98" name="Oval 97">
              <a:extLst>
                <a:ext uri="{FF2B5EF4-FFF2-40B4-BE49-F238E27FC236}">
                  <a16:creationId xmlns:a16="http://schemas.microsoft.com/office/drawing/2014/main" id="{3685494E-284C-B5F5-0182-39CD9B01FCD9}"/>
                </a:ext>
                <a:ext uri="{C183D7F6-B498-43B3-948B-1728B52AA6E4}">
                  <adec:decorative xmlns:adec="http://schemas.microsoft.com/office/drawing/2017/decorative" val="1"/>
                </a:ext>
              </a:extLst>
            </p:cNvPr>
            <p:cNvSpPr/>
            <p:nvPr/>
          </p:nvSpPr>
          <p:spPr bwMode="auto">
            <a:xfrm>
              <a:off x="7340953" y="1843414"/>
              <a:ext cx="1118160" cy="111816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7" name="globe">
              <a:extLst>
                <a:ext uri="{FF2B5EF4-FFF2-40B4-BE49-F238E27FC236}">
                  <a16:creationId xmlns:a16="http://schemas.microsoft.com/office/drawing/2014/main" id="{21E919FC-3666-D79D-E5E5-4A77B2E91535}"/>
                </a:ext>
                <a:ext uri="{C183D7F6-B498-43B3-948B-1728B52AA6E4}">
                  <adec:decorative xmlns:adec="http://schemas.microsoft.com/office/drawing/2017/decorative" val="1"/>
                </a:ext>
              </a:extLst>
            </p:cNvPr>
            <p:cNvSpPr>
              <a:spLocks noChangeAspect="1" noEditPoints="1"/>
            </p:cNvSpPr>
            <p:nvPr/>
          </p:nvSpPr>
          <p:spPr bwMode="auto">
            <a:xfrm>
              <a:off x="7560199" y="2061504"/>
              <a:ext cx="679668" cy="681981"/>
            </a:xfrm>
            <a:custGeom>
              <a:avLst/>
              <a:gdLst>
                <a:gd name="T0" fmla="*/ 0 w 332"/>
                <a:gd name="T1" fmla="*/ 167 h 333"/>
                <a:gd name="T2" fmla="*/ 36 w 332"/>
                <a:gd name="T3" fmla="*/ 63 h 333"/>
                <a:gd name="T4" fmla="*/ 166 w 332"/>
                <a:gd name="T5" fmla="*/ 0 h 333"/>
                <a:gd name="T6" fmla="*/ 332 w 332"/>
                <a:gd name="T7" fmla="*/ 167 h 333"/>
                <a:gd name="T8" fmla="*/ 166 w 332"/>
                <a:gd name="T9" fmla="*/ 333 h 333"/>
                <a:gd name="T10" fmla="*/ 0 w 332"/>
                <a:gd name="T11" fmla="*/ 167 h 333"/>
                <a:gd name="T12" fmla="*/ 89 w 332"/>
                <a:gd name="T13" fmla="*/ 314 h 333"/>
                <a:gd name="T14" fmla="*/ 102 w 332"/>
                <a:gd name="T15" fmla="*/ 299 h 333"/>
                <a:gd name="T16" fmla="*/ 98 w 332"/>
                <a:gd name="T17" fmla="*/ 272 h 333"/>
                <a:gd name="T18" fmla="*/ 72 w 332"/>
                <a:gd name="T19" fmla="*/ 255 h 333"/>
                <a:gd name="T20" fmla="*/ 42 w 332"/>
                <a:gd name="T21" fmla="*/ 246 h 333"/>
                <a:gd name="T22" fmla="*/ 21 w 332"/>
                <a:gd name="T23" fmla="*/ 217 h 333"/>
                <a:gd name="T24" fmla="*/ 38 w 332"/>
                <a:gd name="T25" fmla="*/ 168 h 333"/>
                <a:gd name="T26" fmla="*/ 58 w 332"/>
                <a:gd name="T27" fmla="*/ 167 h 333"/>
                <a:gd name="T28" fmla="*/ 80 w 332"/>
                <a:gd name="T29" fmla="*/ 193 h 333"/>
                <a:gd name="T30" fmla="*/ 102 w 332"/>
                <a:gd name="T31" fmla="*/ 182 h 333"/>
                <a:gd name="T32" fmla="*/ 93 w 332"/>
                <a:gd name="T33" fmla="*/ 156 h 333"/>
                <a:gd name="T34" fmla="*/ 101 w 332"/>
                <a:gd name="T35" fmla="*/ 124 h 333"/>
                <a:gd name="T36" fmla="*/ 145 w 332"/>
                <a:gd name="T37" fmla="*/ 80 h 333"/>
                <a:gd name="T38" fmla="*/ 119 w 332"/>
                <a:gd name="T39" fmla="*/ 47 h 333"/>
                <a:gd name="T40" fmla="*/ 101 w 332"/>
                <a:gd name="T41" fmla="*/ 68 h 333"/>
                <a:gd name="T42" fmla="*/ 32 w 332"/>
                <a:gd name="T43" fmla="*/ 68 h 333"/>
                <a:gd name="T44" fmla="*/ 251 w 332"/>
                <a:gd name="T45" fmla="*/ 24 h 333"/>
                <a:gd name="T46" fmla="*/ 187 w 332"/>
                <a:gd name="T47" fmla="*/ 56 h 333"/>
                <a:gd name="T48" fmla="*/ 201 w 332"/>
                <a:gd name="T49" fmla="*/ 92 h 333"/>
                <a:gd name="T50" fmla="*/ 235 w 332"/>
                <a:gd name="T51" fmla="*/ 92 h 333"/>
                <a:gd name="T52" fmla="*/ 219 w 332"/>
                <a:gd name="T53" fmla="*/ 115 h 333"/>
                <a:gd name="T54" fmla="*/ 187 w 332"/>
                <a:gd name="T55" fmla="*/ 130 h 333"/>
                <a:gd name="T56" fmla="*/ 161 w 332"/>
                <a:gd name="T57" fmla="*/ 168 h 333"/>
                <a:gd name="T58" fmla="*/ 169 w 332"/>
                <a:gd name="T59" fmla="*/ 204 h 333"/>
                <a:gd name="T60" fmla="*/ 206 w 332"/>
                <a:gd name="T61" fmla="*/ 225 h 333"/>
                <a:gd name="T62" fmla="*/ 218 w 332"/>
                <a:gd name="T63" fmla="*/ 212 h 333"/>
                <a:gd name="T64" fmla="*/ 229 w 332"/>
                <a:gd name="T65" fmla="*/ 244 h 333"/>
                <a:gd name="T66" fmla="*/ 217 w 332"/>
                <a:gd name="T67" fmla="*/ 289 h 333"/>
                <a:gd name="T68" fmla="*/ 245 w 332"/>
                <a:gd name="T69" fmla="*/ 276 h 333"/>
                <a:gd name="T70" fmla="*/ 259 w 332"/>
                <a:gd name="T71" fmla="*/ 256 h 333"/>
                <a:gd name="T72" fmla="*/ 259 w 332"/>
                <a:gd name="T73" fmla="*/ 168 h 333"/>
                <a:gd name="T74" fmla="*/ 239 w 332"/>
                <a:gd name="T75" fmla="*/ 137 h 333"/>
                <a:gd name="T76" fmla="*/ 259 w 332"/>
                <a:gd name="T77" fmla="*/ 124 h 333"/>
                <a:gd name="T78" fmla="*/ 284 w 332"/>
                <a:gd name="T79" fmla="*/ 137 h 333"/>
                <a:gd name="T80" fmla="*/ 306 w 332"/>
                <a:gd name="T81" fmla="*/ 170 h 333"/>
                <a:gd name="T82" fmla="*/ 306 w 332"/>
                <a:gd name="T83" fmla="*/ 186 h 333"/>
                <a:gd name="T84" fmla="*/ 332 w 332"/>
                <a:gd name="T85" fmla="*/ 18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2" h="333">
                  <a:moveTo>
                    <a:pt x="0" y="167"/>
                  </a:moveTo>
                  <a:cubicBezTo>
                    <a:pt x="0" y="128"/>
                    <a:pt x="13" y="92"/>
                    <a:pt x="36" y="63"/>
                  </a:cubicBezTo>
                  <a:cubicBezTo>
                    <a:pt x="66" y="25"/>
                    <a:pt x="113" y="0"/>
                    <a:pt x="166" y="0"/>
                  </a:cubicBezTo>
                  <a:cubicBezTo>
                    <a:pt x="258" y="0"/>
                    <a:pt x="332" y="75"/>
                    <a:pt x="332" y="167"/>
                  </a:cubicBezTo>
                  <a:cubicBezTo>
                    <a:pt x="332" y="258"/>
                    <a:pt x="258" y="333"/>
                    <a:pt x="166" y="333"/>
                  </a:cubicBezTo>
                  <a:cubicBezTo>
                    <a:pt x="74" y="333"/>
                    <a:pt x="0" y="258"/>
                    <a:pt x="0" y="167"/>
                  </a:cubicBezTo>
                  <a:close/>
                  <a:moveTo>
                    <a:pt x="89" y="314"/>
                  </a:moveTo>
                  <a:cubicBezTo>
                    <a:pt x="102" y="299"/>
                    <a:pt x="102" y="299"/>
                    <a:pt x="102" y="299"/>
                  </a:cubicBezTo>
                  <a:cubicBezTo>
                    <a:pt x="98" y="272"/>
                    <a:pt x="98" y="272"/>
                    <a:pt x="98" y="272"/>
                  </a:cubicBezTo>
                  <a:cubicBezTo>
                    <a:pt x="72" y="255"/>
                    <a:pt x="72" y="255"/>
                    <a:pt x="72" y="255"/>
                  </a:cubicBezTo>
                  <a:cubicBezTo>
                    <a:pt x="42" y="246"/>
                    <a:pt x="42" y="246"/>
                    <a:pt x="42" y="246"/>
                  </a:cubicBezTo>
                  <a:cubicBezTo>
                    <a:pt x="21" y="217"/>
                    <a:pt x="21" y="217"/>
                    <a:pt x="21" y="217"/>
                  </a:cubicBezTo>
                  <a:cubicBezTo>
                    <a:pt x="38" y="168"/>
                    <a:pt x="38" y="168"/>
                    <a:pt x="38" y="168"/>
                  </a:cubicBezTo>
                  <a:cubicBezTo>
                    <a:pt x="58" y="167"/>
                    <a:pt x="58" y="167"/>
                    <a:pt x="58" y="167"/>
                  </a:cubicBezTo>
                  <a:cubicBezTo>
                    <a:pt x="80" y="193"/>
                    <a:pt x="80" y="193"/>
                    <a:pt x="80" y="193"/>
                  </a:cubicBezTo>
                  <a:cubicBezTo>
                    <a:pt x="102" y="182"/>
                    <a:pt x="102" y="182"/>
                    <a:pt x="102" y="182"/>
                  </a:cubicBezTo>
                  <a:cubicBezTo>
                    <a:pt x="93" y="156"/>
                    <a:pt x="93" y="156"/>
                    <a:pt x="93" y="156"/>
                  </a:cubicBezTo>
                  <a:cubicBezTo>
                    <a:pt x="101" y="124"/>
                    <a:pt x="101" y="124"/>
                    <a:pt x="101" y="124"/>
                  </a:cubicBezTo>
                  <a:cubicBezTo>
                    <a:pt x="145" y="80"/>
                    <a:pt x="145" y="80"/>
                    <a:pt x="145" y="80"/>
                  </a:cubicBezTo>
                  <a:cubicBezTo>
                    <a:pt x="119" y="47"/>
                    <a:pt x="119" y="47"/>
                    <a:pt x="119" y="47"/>
                  </a:cubicBezTo>
                  <a:cubicBezTo>
                    <a:pt x="101" y="68"/>
                    <a:pt x="101" y="68"/>
                    <a:pt x="101" y="68"/>
                  </a:cubicBezTo>
                  <a:cubicBezTo>
                    <a:pt x="32" y="68"/>
                    <a:pt x="32" y="68"/>
                    <a:pt x="32" y="68"/>
                  </a:cubicBezTo>
                  <a:moveTo>
                    <a:pt x="251" y="24"/>
                  </a:moveTo>
                  <a:cubicBezTo>
                    <a:pt x="187" y="56"/>
                    <a:pt x="187" y="56"/>
                    <a:pt x="187" y="56"/>
                  </a:cubicBezTo>
                  <a:cubicBezTo>
                    <a:pt x="201" y="92"/>
                    <a:pt x="201" y="92"/>
                    <a:pt x="201" y="92"/>
                  </a:cubicBezTo>
                  <a:cubicBezTo>
                    <a:pt x="235" y="92"/>
                    <a:pt x="235" y="92"/>
                    <a:pt x="235" y="92"/>
                  </a:cubicBezTo>
                  <a:cubicBezTo>
                    <a:pt x="219" y="115"/>
                    <a:pt x="219" y="115"/>
                    <a:pt x="219" y="115"/>
                  </a:cubicBezTo>
                  <a:cubicBezTo>
                    <a:pt x="187" y="130"/>
                    <a:pt x="187" y="130"/>
                    <a:pt x="187" y="130"/>
                  </a:cubicBezTo>
                  <a:cubicBezTo>
                    <a:pt x="161" y="168"/>
                    <a:pt x="161" y="168"/>
                    <a:pt x="161" y="168"/>
                  </a:cubicBezTo>
                  <a:cubicBezTo>
                    <a:pt x="169" y="204"/>
                    <a:pt x="169" y="204"/>
                    <a:pt x="169" y="204"/>
                  </a:cubicBezTo>
                  <a:cubicBezTo>
                    <a:pt x="206" y="225"/>
                    <a:pt x="206" y="225"/>
                    <a:pt x="206" y="225"/>
                  </a:cubicBezTo>
                  <a:cubicBezTo>
                    <a:pt x="218" y="212"/>
                    <a:pt x="218" y="212"/>
                    <a:pt x="218" y="212"/>
                  </a:cubicBezTo>
                  <a:cubicBezTo>
                    <a:pt x="229" y="244"/>
                    <a:pt x="229" y="244"/>
                    <a:pt x="229" y="244"/>
                  </a:cubicBezTo>
                  <a:cubicBezTo>
                    <a:pt x="217" y="289"/>
                    <a:pt x="217" y="289"/>
                    <a:pt x="217" y="289"/>
                  </a:cubicBezTo>
                  <a:cubicBezTo>
                    <a:pt x="245" y="276"/>
                    <a:pt x="245" y="276"/>
                    <a:pt x="245" y="276"/>
                  </a:cubicBezTo>
                  <a:cubicBezTo>
                    <a:pt x="259" y="256"/>
                    <a:pt x="259" y="256"/>
                    <a:pt x="259" y="256"/>
                  </a:cubicBezTo>
                  <a:cubicBezTo>
                    <a:pt x="259" y="168"/>
                    <a:pt x="259" y="168"/>
                    <a:pt x="259" y="168"/>
                  </a:cubicBezTo>
                  <a:cubicBezTo>
                    <a:pt x="239" y="137"/>
                    <a:pt x="239" y="137"/>
                    <a:pt x="239" y="137"/>
                  </a:cubicBezTo>
                  <a:cubicBezTo>
                    <a:pt x="259" y="124"/>
                    <a:pt x="259" y="124"/>
                    <a:pt x="259" y="124"/>
                  </a:cubicBezTo>
                  <a:cubicBezTo>
                    <a:pt x="284" y="137"/>
                    <a:pt x="284" y="137"/>
                    <a:pt x="284" y="137"/>
                  </a:cubicBezTo>
                  <a:cubicBezTo>
                    <a:pt x="306" y="170"/>
                    <a:pt x="306" y="170"/>
                    <a:pt x="306" y="170"/>
                  </a:cubicBezTo>
                  <a:cubicBezTo>
                    <a:pt x="306" y="186"/>
                    <a:pt x="306" y="186"/>
                    <a:pt x="306" y="186"/>
                  </a:cubicBezTo>
                  <a:cubicBezTo>
                    <a:pt x="332" y="181"/>
                    <a:pt x="332" y="181"/>
                    <a:pt x="332" y="181"/>
                  </a:cubicBez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82"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53" name="TextBox 52">
            <a:extLst>
              <a:ext uri="{FF2B5EF4-FFF2-40B4-BE49-F238E27FC236}">
                <a16:creationId xmlns:a16="http://schemas.microsoft.com/office/drawing/2014/main" id="{7581B153-8A3F-4E1B-6B5E-94DB0453540C}"/>
              </a:ext>
            </a:extLst>
          </p:cNvPr>
          <p:cNvSpPr txBox="1"/>
          <p:nvPr/>
        </p:nvSpPr>
        <p:spPr>
          <a:xfrm>
            <a:off x="5480499" y="4635293"/>
            <a:ext cx="1659429"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Segoe UI Semibold"/>
                <a:ea typeface="+mn-ea"/>
                <a:cs typeface="+mn-cs"/>
              </a:rPr>
              <a:t>Global proxies</a:t>
            </a:r>
          </a:p>
        </p:txBody>
      </p:sp>
      <p:sp>
        <p:nvSpPr>
          <p:cNvPr id="49" name="TextBox 48">
            <a:extLst>
              <a:ext uri="{FF2B5EF4-FFF2-40B4-BE49-F238E27FC236}">
                <a16:creationId xmlns:a16="http://schemas.microsoft.com/office/drawing/2014/main" id="{D41120E9-77C8-796C-F191-5C8A79F2FC8F}"/>
              </a:ext>
            </a:extLst>
          </p:cNvPr>
          <p:cNvSpPr txBox="1"/>
          <p:nvPr/>
        </p:nvSpPr>
        <p:spPr>
          <a:xfrm>
            <a:off x="5517668" y="5023553"/>
            <a:ext cx="2491307" cy="1477328"/>
          </a:xfrm>
          <a:prstGeom prst="rect">
            <a:avLst/>
          </a:prstGeom>
          <a:noFill/>
        </p:spPr>
        <p:txBody>
          <a:bodyPr wrap="square" lIns="0">
            <a:spAutoFit/>
          </a:bodyPr>
          <a:lstStyle>
            <a:defPPr>
              <a:defRPr lang="en-US"/>
            </a:defPPr>
          </a:lstStyle>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Thousands of egress points from different geolocations to emulate traffic from different countries</a:t>
            </a:r>
          </a:p>
        </p:txBody>
      </p:sp>
      <p:grpSp>
        <p:nvGrpSpPr>
          <p:cNvPr id="5" name="Group 4">
            <a:extLst>
              <a:ext uri="{FF2B5EF4-FFF2-40B4-BE49-F238E27FC236}">
                <a16:creationId xmlns:a16="http://schemas.microsoft.com/office/drawing/2014/main" id="{75F45EB2-F518-2531-9AD2-7944166F5068}"/>
              </a:ext>
              <a:ext uri="{C183D7F6-B498-43B3-948B-1728B52AA6E4}">
                <adec:decorative xmlns:adec="http://schemas.microsoft.com/office/drawing/2017/decorative" val="1"/>
              </a:ext>
            </a:extLst>
          </p:cNvPr>
          <p:cNvGrpSpPr/>
          <p:nvPr/>
        </p:nvGrpSpPr>
        <p:grpSpPr>
          <a:xfrm>
            <a:off x="10013268" y="3297102"/>
            <a:ext cx="1118160" cy="1118160"/>
            <a:chOff x="10112006" y="1843414"/>
            <a:chExt cx="1118160" cy="1118160"/>
          </a:xfrm>
        </p:grpSpPr>
        <p:sp>
          <p:nvSpPr>
            <p:cNvPr id="100" name="Oval 99">
              <a:extLst>
                <a:ext uri="{FF2B5EF4-FFF2-40B4-BE49-F238E27FC236}">
                  <a16:creationId xmlns:a16="http://schemas.microsoft.com/office/drawing/2014/main" id="{DAB8756F-C8E7-7D86-C0B5-2BEF6E6AC145}"/>
                </a:ext>
                <a:ext uri="{C183D7F6-B498-43B3-948B-1728B52AA6E4}">
                  <adec:decorative xmlns:adec="http://schemas.microsoft.com/office/drawing/2017/decorative" val="1"/>
                </a:ext>
              </a:extLst>
            </p:cNvPr>
            <p:cNvSpPr/>
            <p:nvPr/>
          </p:nvSpPr>
          <p:spPr bwMode="auto">
            <a:xfrm>
              <a:off x="10112006" y="1843414"/>
              <a:ext cx="1118160" cy="1118160"/>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99" name="Graphic 7">
              <a:extLst>
                <a:ext uri="{FF2B5EF4-FFF2-40B4-BE49-F238E27FC236}">
                  <a16:creationId xmlns:a16="http://schemas.microsoft.com/office/drawing/2014/main" id="{AE30E74A-F2AE-B204-1161-8090B7A7F466}"/>
                </a:ext>
                <a:ext uri="{C183D7F6-B498-43B3-948B-1728B52AA6E4}">
                  <adec:decorative xmlns:adec="http://schemas.microsoft.com/office/drawing/2017/decorative" val="1"/>
                </a:ext>
              </a:extLst>
            </p:cNvPr>
            <p:cNvSpPr/>
            <p:nvPr/>
          </p:nvSpPr>
          <p:spPr>
            <a:xfrm>
              <a:off x="10406703" y="2114160"/>
              <a:ext cx="528767" cy="576668"/>
            </a:xfrm>
            <a:custGeom>
              <a:avLst/>
              <a:gdLst>
                <a:gd name="connsiteX0" fmla="*/ 261502 w 345463"/>
                <a:gd name="connsiteY0" fmla="*/ 124874 h 376759"/>
                <a:gd name="connsiteX1" fmla="*/ 261502 w 345463"/>
                <a:gd name="connsiteY1" fmla="*/ 376759 h 376759"/>
                <a:gd name="connsiteX2" fmla="*/ 211583 w 345463"/>
                <a:gd name="connsiteY2" fmla="*/ 376759 h 376759"/>
                <a:gd name="connsiteX3" fmla="*/ 211583 w 345463"/>
                <a:gd name="connsiteY3" fmla="*/ 292492 h 376759"/>
                <a:gd name="connsiteX4" fmla="*/ 158306 w 345463"/>
                <a:gd name="connsiteY4" fmla="*/ 292492 h 376759"/>
                <a:gd name="connsiteX5" fmla="*/ 158306 w 345463"/>
                <a:gd name="connsiteY5" fmla="*/ 376759 h 376759"/>
                <a:gd name="connsiteX6" fmla="*/ 105944 w 345463"/>
                <a:gd name="connsiteY6" fmla="*/ 376759 h 376759"/>
                <a:gd name="connsiteX7" fmla="*/ 105944 w 345463"/>
                <a:gd name="connsiteY7" fmla="*/ 132507 h 376759"/>
                <a:gd name="connsiteX8" fmla="*/ 184716 w 345463"/>
                <a:gd name="connsiteY8" fmla="*/ 132507 h 376759"/>
                <a:gd name="connsiteX9" fmla="*/ 261655 w 345463"/>
                <a:gd name="connsiteY9" fmla="*/ 132507 h 376759"/>
                <a:gd name="connsiteX10" fmla="*/ 184563 w 345463"/>
                <a:gd name="connsiteY10" fmla="*/ 132660 h 376759"/>
                <a:gd name="connsiteX11" fmla="*/ 184563 w 345463"/>
                <a:gd name="connsiteY11" fmla="*/ 80756 h 376759"/>
                <a:gd name="connsiteX12" fmla="*/ 0 w 345463"/>
                <a:gd name="connsiteY12" fmla="*/ 80756 h 376759"/>
                <a:gd name="connsiteX13" fmla="*/ 0 w 345463"/>
                <a:gd name="connsiteY13" fmla="*/ 376759 h 376759"/>
                <a:gd name="connsiteX14" fmla="*/ 345464 w 345463"/>
                <a:gd name="connsiteY14" fmla="*/ 376759 h 376759"/>
                <a:gd name="connsiteX15" fmla="*/ 345464 w 345463"/>
                <a:gd name="connsiteY15" fmla="*/ 108082 h 376759"/>
                <a:gd name="connsiteX16" fmla="*/ 234329 w 345463"/>
                <a:gd name="connsiteY16" fmla="*/ 0 h 376759"/>
                <a:gd name="connsiteX17" fmla="*/ 234329 w 345463"/>
                <a:gd name="connsiteY17" fmla="*/ 132660 h 376759"/>
                <a:gd name="connsiteX18" fmla="*/ 54346 w 345463"/>
                <a:gd name="connsiteY18" fmla="*/ 132660 h 376759"/>
                <a:gd name="connsiteX19" fmla="*/ 49003 w 345463"/>
                <a:gd name="connsiteY19" fmla="*/ 132660 h 376759"/>
                <a:gd name="connsiteX20" fmla="*/ 49003 w 345463"/>
                <a:gd name="connsiteY20" fmla="*/ 136171 h 376759"/>
                <a:gd name="connsiteX21" fmla="*/ 54193 w 345463"/>
                <a:gd name="connsiteY21" fmla="*/ 136171 h 376759"/>
                <a:gd name="connsiteX22" fmla="*/ 54193 w 345463"/>
                <a:gd name="connsiteY22" fmla="*/ 132660 h 376759"/>
                <a:gd name="connsiteX23" fmla="*/ 54346 w 345463"/>
                <a:gd name="connsiteY23" fmla="*/ 185326 h 376759"/>
                <a:gd name="connsiteX24" fmla="*/ 49003 w 345463"/>
                <a:gd name="connsiteY24" fmla="*/ 185326 h 376759"/>
                <a:gd name="connsiteX25" fmla="*/ 49003 w 345463"/>
                <a:gd name="connsiteY25" fmla="*/ 190669 h 376759"/>
                <a:gd name="connsiteX26" fmla="*/ 54193 w 345463"/>
                <a:gd name="connsiteY26" fmla="*/ 190669 h 376759"/>
                <a:gd name="connsiteX27" fmla="*/ 54193 w 345463"/>
                <a:gd name="connsiteY27" fmla="*/ 185326 h 376759"/>
                <a:gd name="connsiteX28" fmla="*/ 54346 w 345463"/>
                <a:gd name="connsiteY28" fmla="*/ 237993 h 376759"/>
                <a:gd name="connsiteX29" fmla="*/ 49003 w 345463"/>
                <a:gd name="connsiteY29" fmla="*/ 237993 h 376759"/>
                <a:gd name="connsiteX30" fmla="*/ 49003 w 345463"/>
                <a:gd name="connsiteY30" fmla="*/ 243336 h 376759"/>
                <a:gd name="connsiteX31" fmla="*/ 54193 w 345463"/>
                <a:gd name="connsiteY31" fmla="*/ 243336 h 376759"/>
                <a:gd name="connsiteX32" fmla="*/ 54193 w 345463"/>
                <a:gd name="connsiteY32" fmla="*/ 237993 h 376759"/>
                <a:gd name="connsiteX33" fmla="*/ 54346 w 345463"/>
                <a:gd name="connsiteY33" fmla="*/ 291576 h 376759"/>
                <a:gd name="connsiteX34" fmla="*/ 49003 w 345463"/>
                <a:gd name="connsiteY34" fmla="*/ 291576 h 376759"/>
                <a:gd name="connsiteX35" fmla="*/ 49003 w 345463"/>
                <a:gd name="connsiteY35" fmla="*/ 296003 h 376759"/>
                <a:gd name="connsiteX36" fmla="*/ 54193 w 345463"/>
                <a:gd name="connsiteY36" fmla="*/ 296003 h 376759"/>
                <a:gd name="connsiteX37" fmla="*/ 54193 w 345463"/>
                <a:gd name="connsiteY37" fmla="*/ 291576 h 376759"/>
                <a:gd name="connsiteX38" fmla="*/ 54346 w 345463"/>
                <a:gd name="connsiteY38" fmla="*/ 344243 h 376759"/>
                <a:gd name="connsiteX39" fmla="*/ 49003 w 345463"/>
                <a:gd name="connsiteY39" fmla="*/ 344243 h 376759"/>
                <a:gd name="connsiteX40" fmla="*/ 49003 w 345463"/>
                <a:gd name="connsiteY40" fmla="*/ 348670 h 376759"/>
                <a:gd name="connsiteX41" fmla="*/ 54193 w 345463"/>
                <a:gd name="connsiteY41" fmla="*/ 348670 h 376759"/>
                <a:gd name="connsiteX42" fmla="*/ 54193 w 345463"/>
                <a:gd name="connsiteY42" fmla="*/ 344243 h 376759"/>
                <a:gd name="connsiteX43" fmla="*/ 159222 w 345463"/>
                <a:gd name="connsiteY43" fmla="*/ 185326 h 376759"/>
                <a:gd name="connsiteX44" fmla="*/ 154795 w 345463"/>
                <a:gd name="connsiteY44" fmla="*/ 185326 h 376759"/>
                <a:gd name="connsiteX45" fmla="*/ 154795 w 345463"/>
                <a:gd name="connsiteY45" fmla="*/ 190669 h 376759"/>
                <a:gd name="connsiteX46" fmla="*/ 159222 w 345463"/>
                <a:gd name="connsiteY46" fmla="*/ 190669 h 376759"/>
                <a:gd name="connsiteX47" fmla="*/ 159222 w 345463"/>
                <a:gd name="connsiteY47" fmla="*/ 185326 h 376759"/>
                <a:gd name="connsiteX48" fmla="*/ 159222 w 345463"/>
                <a:gd name="connsiteY48" fmla="*/ 239825 h 376759"/>
                <a:gd name="connsiteX49" fmla="*/ 154795 w 345463"/>
                <a:gd name="connsiteY49" fmla="*/ 239825 h 376759"/>
                <a:gd name="connsiteX50" fmla="*/ 154795 w 345463"/>
                <a:gd name="connsiteY50" fmla="*/ 243336 h 376759"/>
                <a:gd name="connsiteX51" fmla="*/ 159222 w 345463"/>
                <a:gd name="connsiteY51" fmla="*/ 243336 h 376759"/>
                <a:gd name="connsiteX52" fmla="*/ 159222 w 345463"/>
                <a:gd name="connsiteY52" fmla="*/ 239825 h 376759"/>
                <a:gd name="connsiteX53" fmla="*/ 212652 w 345463"/>
                <a:gd name="connsiteY53" fmla="*/ 185326 h 376759"/>
                <a:gd name="connsiteX54" fmla="*/ 207462 w 345463"/>
                <a:gd name="connsiteY54" fmla="*/ 185326 h 376759"/>
                <a:gd name="connsiteX55" fmla="*/ 207462 w 345463"/>
                <a:gd name="connsiteY55" fmla="*/ 190669 h 376759"/>
                <a:gd name="connsiteX56" fmla="*/ 212652 w 345463"/>
                <a:gd name="connsiteY56" fmla="*/ 190669 h 376759"/>
                <a:gd name="connsiteX57" fmla="*/ 212652 w 345463"/>
                <a:gd name="connsiteY57" fmla="*/ 185326 h 376759"/>
                <a:gd name="connsiteX58" fmla="*/ 212652 w 345463"/>
                <a:gd name="connsiteY58" fmla="*/ 239825 h 376759"/>
                <a:gd name="connsiteX59" fmla="*/ 207462 w 345463"/>
                <a:gd name="connsiteY59" fmla="*/ 239825 h 376759"/>
                <a:gd name="connsiteX60" fmla="*/ 207462 w 345463"/>
                <a:gd name="connsiteY60" fmla="*/ 243336 h 376759"/>
                <a:gd name="connsiteX61" fmla="*/ 212652 w 345463"/>
                <a:gd name="connsiteY61" fmla="*/ 243336 h 376759"/>
                <a:gd name="connsiteX62" fmla="*/ 212652 w 345463"/>
                <a:gd name="connsiteY62" fmla="*/ 239825 h 376759"/>
                <a:gd name="connsiteX0" fmla="*/ 261502 w 345464"/>
                <a:gd name="connsiteY0" fmla="*/ 124874 h 376759"/>
                <a:gd name="connsiteX1" fmla="*/ 261502 w 345464"/>
                <a:gd name="connsiteY1" fmla="*/ 376759 h 376759"/>
                <a:gd name="connsiteX2" fmla="*/ 211583 w 345464"/>
                <a:gd name="connsiteY2" fmla="*/ 376759 h 376759"/>
                <a:gd name="connsiteX3" fmla="*/ 211583 w 345464"/>
                <a:gd name="connsiteY3" fmla="*/ 292492 h 376759"/>
                <a:gd name="connsiteX4" fmla="*/ 158306 w 345464"/>
                <a:gd name="connsiteY4" fmla="*/ 292492 h 376759"/>
                <a:gd name="connsiteX5" fmla="*/ 158306 w 345464"/>
                <a:gd name="connsiteY5" fmla="*/ 376759 h 376759"/>
                <a:gd name="connsiteX6" fmla="*/ 105944 w 345464"/>
                <a:gd name="connsiteY6" fmla="*/ 376759 h 376759"/>
                <a:gd name="connsiteX7" fmla="*/ 105944 w 345464"/>
                <a:gd name="connsiteY7" fmla="*/ 132507 h 376759"/>
                <a:gd name="connsiteX8" fmla="*/ 184716 w 345464"/>
                <a:gd name="connsiteY8" fmla="*/ 132507 h 376759"/>
                <a:gd name="connsiteX9" fmla="*/ 261655 w 345464"/>
                <a:gd name="connsiteY9" fmla="*/ 132507 h 376759"/>
                <a:gd name="connsiteX10" fmla="*/ 184563 w 345464"/>
                <a:gd name="connsiteY10" fmla="*/ 132660 h 376759"/>
                <a:gd name="connsiteX11" fmla="*/ 184563 w 345464"/>
                <a:gd name="connsiteY11" fmla="*/ 80756 h 376759"/>
                <a:gd name="connsiteX12" fmla="*/ 0 w 345464"/>
                <a:gd name="connsiteY12" fmla="*/ 80756 h 376759"/>
                <a:gd name="connsiteX13" fmla="*/ 0 w 345464"/>
                <a:gd name="connsiteY13" fmla="*/ 376759 h 376759"/>
                <a:gd name="connsiteX14" fmla="*/ 345464 w 345464"/>
                <a:gd name="connsiteY14" fmla="*/ 376759 h 376759"/>
                <a:gd name="connsiteX15" fmla="*/ 345464 w 345464"/>
                <a:gd name="connsiteY15" fmla="*/ 108082 h 376759"/>
                <a:gd name="connsiteX16" fmla="*/ 234329 w 345464"/>
                <a:gd name="connsiteY16" fmla="*/ 0 h 376759"/>
                <a:gd name="connsiteX17" fmla="*/ 234329 w 345464"/>
                <a:gd name="connsiteY17" fmla="*/ 132660 h 376759"/>
                <a:gd name="connsiteX18" fmla="*/ 54346 w 345464"/>
                <a:gd name="connsiteY18" fmla="*/ 132660 h 376759"/>
                <a:gd name="connsiteX19" fmla="*/ 49003 w 345464"/>
                <a:gd name="connsiteY19" fmla="*/ 132660 h 376759"/>
                <a:gd name="connsiteX20" fmla="*/ 49003 w 345464"/>
                <a:gd name="connsiteY20" fmla="*/ 136171 h 376759"/>
                <a:gd name="connsiteX21" fmla="*/ 54193 w 345464"/>
                <a:gd name="connsiteY21" fmla="*/ 136171 h 376759"/>
                <a:gd name="connsiteX22" fmla="*/ 54193 w 345464"/>
                <a:gd name="connsiteY22" fmla="*/ 132660 h 376759"/>
                <a:gd name="connsiteX23" fmla="*/ 54346 w 345464"/>
                <a:gd name="connsiteY23" fmla="*/ 185326 h 376759"/>
                <a:gd name="connsiteX24" fmla="*/ 49003 w 345464"/>
                <a:gd name="connsiteY24" fmla="*/ 185326 h 376759"/>
                <a:gd name="connsiteX25" fmla="*/ 49003 w 345464"/>
                <a:gd name="connsiteY25" fmla="*/ 190669 h 376759"/>
                <a:gd name="connsiteX26" fmla="*/ 54193 w 345464"/>
                <a:gd name="connsiteY26" fmla="*/ 190669 h 376759"/>
                <a:gd name="connsiteX27" fmla="*/ 54193 w 345464"/>
                <a:gd name="connsiteY27" fmla="*/ 185326 h 376759"/>
                <a:gd name="connsiteX28" fmla="*/ 54346 w 345464"/>
                <a:gd name="connsiteY28" fmla="*/ 237993 h 376759"/>
                <a:gd name="connsiteX29" fmla="*/ 49003 w 345464"/>
                <a:gd name="connsiteY29" fmla="*/ 237993 h 376759"/>
                <a:gd name="connsiteX30" fmla="*/ 49003 w 345464"/>
                <a:gd name="connsiteY30" fmla="*/ 243336 h 376759"/>
                <a:gd name="connsiteX31" fmla="*/ 54193 w 345464"/>
                <a:gd name="connsiteY31" fmla="*/ 243336 h 376759"/>
                <a:gd name="connsiteX32" fmla="*/ 54193 w 345464"/>
                <a:gd name="connsiteY32" fmla="*/ 237993 h 376759"/>
                <a:gd name="connsiteX33" fmla="*/ 54346 w 345464"/>
                <a:gd name="connsiteY33" fmla="*/ 291576 h 376759"/>
                <a:gd name="connsiteX34" fmla="*/ 49003 w 345464"/>
                <a:gd name="connsiteY34" fmla="*/ 291576 h 376759"/>
                <a:gd name="connsiteX35" fmla="*/ 49003 w 345464"/>
                <a:gd name="connsiteY35" fmla="*/ 296003 h 376759"/>
                <a:gd name="connsiteX36" fmla="*/ 54193 w 345464"/>
                <a:gd name="connsiteY36" fmla="*/ 296003 h 376759"/>
                <a:gd name="connsiteX37" fmla="*/ 54193 w 345464"/>
                <a:gd name="connsiteY37" fmla="*/ 291576 h 376759"/>
                <a:gd name="connsiteX38" fmla="*/ 54346 w 345464"/>
                <a:gd name="connsiteY38" fmla="*/ 344243 h 376759"/>
                <a:gd name="connsiteX39" fmla="*/ 49003 w 345464"/>
                <a:gd name="connsiteY39" fmla="*/ 344243 h 376759"/>
                <a:gd name="connsiteX40" fmla="*/ 49003 w 345464"/>
                <a:gd name="connsiteY40" fmla="*/ 348670 h 376759"/>
                <a:gd name="connsiteX41" fmla="*/ 54193 w 345464"/>
                <a:gd name="connsiteY41" fmla="*/ 348670 h 376759"/>
                <a:gd name="connsiteX42" fmla="*/ 54193 w 345464"/>
                <a:gd name="connsiteY42" fmla="*/ 344243 h 376759"/>
                <a:gd name="connsiteX43" fmla="*/ 159222 w 345464"/>
                <a:gd name="connsiteY43" fmla="*/ 185326 h 376759"/>
                <a:gd name="connsiteX44" fmla="*/ 154795 w 345464"/>
                <a:gd name="connsiteY44" fmla="*/ 185326 h 376759"/>
                <a:gd name="connsiteX45" fmla="*/ 154795 w 345464"/>
                <a:gd name="connsiteY45" fmla="*/ 190669 h 376759"/>
                <a:gd name="connsiteX46" fmla="*/ 159222 w 345464"/>
                <a:gd name="connsiteY46" fmla="*/ 190669 h 376759"/>
                <a:gd name="connsiteX47" fmla="*/ 159222 w 345464"/>
                <a:gd name="connsiteY47" fmla="*/ 185326 h 376759"/>
                <a:gd name="connsiteX48" fmla="*/ 159222 w 345464"/>
                <a:gd name="connsiteY48" fmla="*/ 239825 h 376759"/>
                <a:gd name="connsiteX49" fmla="*/ 154795 w 345464"/>
                <a:gd name="connsiteY49" fmla="*/ 239825 h 376759"/>
                <a:gd name="connsiteX50" fmla="*/ 154795 w 345464"/>
                <a:gd name="connsiteY50" fmla="*/ 243336 h 376759"/>
                <a:gd name="connsiteX51" fmla="*/ 159222 w 345464"/>
                <a:gd name="connsiteY51" fmla="*/ 243336 h 376759"/>
                <a:gd name="connsiteX52" fmla="*/ 159222 w 345464"/>
                <a:gd name="connsiteY52" fmla="*/ 239825 h 376759"/>
                <a:gd name="connsiteX53" fmla="*/ 212652 w 345464"/>
                <a:gd name="connsiteY53" fmla="*/ 185326 h 376759"/>
                <a:gd name="connsiteX54" fmla="*/ 207462 w 345464"/>
                <a:gd name="connsiteY54" fmla="*/ 185326 h 376759"/>
                <a:gd name="connsiteX55" fmla="*/ 207462 w 345464"/>
                <a:gd name="connsiteY55" fmla="*/ 190669 h 376759"/>
                <a:gd name="connsiteX56" fmla="*/ 212652 w 345464"/>
                <a:gd name="connsiteY56" fmla="*/ 190669 h 376759"/>
                <a:gd name="connsiteX57" fmla="*/ 212652 w 345464"/>
                <a:gd name="connsiteY57" fmla="*/ 185326 h 376759"/>
                <a:gd name="connsiteX58" fmla="*/ 212652 w 345464"/>
                <a:gd name="connsiteY58" fmla="*/ 239825 h 376759"/>
                <a:gd name="connsiteX59" fmla="*/ 207462 w 345464"/>
                <a:gd name="connsiteY59" fmla="*/ 239825 h 376759"/>
                <a:gd name="connsiteX60" fmla="*/ 207462 w 345464"/>
                <a:gd name="connsiteY60" fmla="*/ 243336 h 376759"/>
                <a:gd name="connsiteX61" fmla="*/ 212652 w 345464"/>
                <a:gd name="connsiteY61" fmla="*/ 243336 h 376759"/>
                <a:gd name="connsiteX62" fmla="*/ 212652 w 345464"/>
                <a:gd name="connsiteY62" fmla="*/ 239825 h 37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45464" h="376759">
                  <a:moveTo>
                    <a:pt x="261502" y="124874"/>
                  </a:moveTo>
                  <a:lnTo>
                    <a:pt x="261502" y="376759"/>
                  </a:lnTo>
                  <a:lnTo>
                    <a:pt x="211583" y="376759"/>
                  </a:lnTo>
                  <a:lnTo>
                    <a:pt x="211583" y="292492"/>
                  </a:lnTo>
                  <a:lnTo>
                    <a:pt x="158306" y="292492"/>
                  </a:lnTo>
                  <a:lnTo>
                    <a:pt x="158306" y="376759"/>
                  </a:lnTo>
                  <a:lnTo>
                    <a:pt x="105944" y="376759"/>
                  </a:lnTo>
                  <a:lnTo>
                    <a:pt x="105944" y="132507"/>
                  </a:lnTo>
                  <a:lnTo>
                    <a:pt x="184716" y="132507"/>
                  </a:lnTo>
                  <a:lnTo>
                    <a:pt x="261655" y="132507"/>
                  </a:lnTo>
                  <a:moveTo>
                    <a:pt x="184563" y="132660"/>
                  </a:moveTo>
                  <a:lnTo>
                    <a:pt x="184563" y="80756"/>
                  </a:lnTo>
                  <a:lnTo>
                    <a:pt x="0" y="80756"/>
                  </a:lnTo>
                  <a:lnTo>
                    <a:pt x="0" y="376759"/>
                  </a:lnTo>
                  <a:moveTo>
                    <a:pt x="345464" y="376759"/>
                  </a:moveTo>
                  <a:lnTo>
                    <a:pt x="345464" y="108082"/>
                  </a:lnTo>
                  <a:lnTo>
                    <a:pt x="234329" y="0"/>
                  </a:lnTo>
                  <a:lnTo>
                    <a:pt x="234329" y="132660"/>
                  </a:lnTo>
                  <a:moveTo>
                    <a:pt x="54346" y="132660"/>
                  </a:moveTo>
                  <a:lnTo>
                    <a:pt x="49003" y="132660"/>
                  </a:lnTo>
                  <a:lnTo>
                    <a:pt x="49003" y="136171"/>
                  </a:lnTo>
                  <a:lnTo>
                    <a:pt x="54193" y="136171"/>
                  </a:lnTo>
                  <a:lnTo>
                    <a:pt x="54193" y="132660"/>
                  </a:lnTo>
                  <a:moveTo>
                    <a:pt x="54346" y="185326"/>
                  </a:moveTo>
                  <a:lnTo>
                    <a:pt x="49003" y="185326"/>
                  </a:lnTo>
                  <a:lnTo>
                    <a:pt x="49003" y="190669"/>
                  </a:lnTo>
                  <a:lnTo>
                    <a:pt x="54193" y="190669"/>
                  </a:lnTo>
                  <a:lnTo>
                    <a:pt x="54193" y="185326"/>
                  </a:lnTo>
                  <a:moveTo>
                    <a:pt x="54346" y="237993"/>
                  </a:moveTo>
                  <a:lnTo>
                    <a:pt x="49003" y="237993"/>
                  </a:lnTo>
                  <a:lnTo>
                    <a:pt x="49003" y="243336"/>
                  </a:lnTo>
                  <a:lnTo>
                    <a:pt x="54193" y="243336"/>
                  </a:lnTo>
                  <a:lnTo>
                    <a:pt x="54193" y="237993"/>
                  </a:lnTo>
                  <a:moveTo>
                    <a:pt x="54346" y="291576"/>
                  </a:moveTo>
                  <a:lnTo>
                    <a:pt x="49003" y="291576"/>
                  </a:lnTo>
                  <a:lnTo>
                    <a:pt x="49003" y="296003"/>
                  </a:lnTo>
                  <a:lnTo>
                    <a:pt x="54193" y="296003"/>
                  </a:lnTo>
                  <a:lnTo>
                    <a:pt x="54193" y="291576"/>
                  </a:lnTo>
                  <a:moveTo>
                    <a:pt x="54346" y="344243"/>
                  </a:moveTo>
                  <a:lnTo>
                    <a:pt x="49003" y="344243"/>
                  </a:lnTo>
                  <a:lnTo>
                    <a:pt x="49003" y="348670"/>
                  </a:lnTo>
                  <a:lnTo>
                    <a:pt x="54193" y="348670"/>
                  </a:lnTo>
                  <a:lnTo>
                    <a:pt x="54193" y="344243"/>
                  </a:lnTo>
                  <a:moveTo>
                    <a:pt x="159222" y="185326"/>
                  </a:moveTo>
                  <a:lnTo>
                    <a:pt x="154795" y="185326"/>
                  </a:lnTo>
                  <a:lnTo>
                    <a:pt x="154795" y="190669"/>
                  </a:lnTo>
                  <a:lnTo>
                    <a:pt x="159222" y="190669"/>
                  </a:lnTo>
                  <a:lnTo>
                    <a:pt x="159222" y="185326"/>
                  </a:lnTo>
                  <a:moveTo>
                    <a:pt x="159222" y="239825"/>
                  </a:moveTo>
                  <a:lnTo>
                    <a:pt x="154795" y="239825"/>
                  </a:lnTo>
                  <a:lnTo>
                    <a:pt x="154795" y="243336"/>
                  </a:lnTo>
                  <a:lnTo>
                    <a:pt x="159222" y="243336"/>
                  </a:lnTo>
                  <a:lnTo>
                    <a:pt x="159222" y="239825"/>
                  </a:lnTo>
                  <a:moveTo>
                    <a:pt x="212652" y="185326"/>
                  </a:moveTo>
                  <a:lnTo>
                    <a:pt x="207462" y="185326"/>
                  </a:lnTo>
                  <a:lnTo>
                    <a:pt x="207462" y="190669"/>
                  </a:lnTo>
                  <a:lnTo>
                    <a:pt x="212652" y="190669"/>
                  </a:lnTo>
                  <a:lnTo>
                    <a:pt x="212652" y="185326"/>
                  </a:lnTo>
                  <a:moveTo>
                    <a:pt x="212652" y="239825"/>
                  </a:moveTo>
                  <a:lnTo>
                    <a:pt x="207462" y="239825"/>
                  </a:lnTo>
                  <a:lnTo>
                    <a:pt x="207462" y="243336"/>
                  </a:lnTo>
                  <a:lnTo>
                    <a:pt x="212652" y="243336"/>
                  </a:lnTo>
                  <a:lnTo>
                    <a:pt x="212652" y="239825"/>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sp>
        <p:nvSpPr>
          <p:cNvPr id="55" name="TextBox 54">
            <a:extLst>
              <a:ext uri="{FF2B5EF4-FFF2-40B4-BE49-F238E27FC236}">
                <a16:creationId xmlns:a16="http://schemas.microsoft.com/office/drawing/2014/main" id="{35CB481D-F2AF-813A-31B9-331E433D79E3}"/>
              </a:ext>
            </a:extLst>
          </p:cNvPr>
          <p:cNvSpPr txBox="1"/>
          <p:nvPr/>
        </p:nvSpPr>
        <p:spPr>
          <a:xfrm>
            <a:off x="10035415" y="4635293"/>
            <a:ext cx="978025"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Segoe UI Semibold"/>
                <a:ea typeface="+mn-ea"/>
                <a:cs typeface="+mn-cs"/>
              </a:rPr>
              <a:t>IP space</a:t>
            </a:r>
          </a:p>
        </p:txBody>
      </p:sp>
      <p:sp>
        <p:nvSpPr>
          <p:cNvPr id="54" name="TextBox 53">
            <a:extLst>
              <a:ext uri="{FF2B5EF4-FFF2-40B4-BE49-F238E27FC236}">
                <a16:creationId xmlns:a16="http://schemas.microsoft.com/office/drawing/2014/main" id="{2945E980-0695-2E12-2928-BA3D7EC6B484}"/>
              </a:ext>
            </a:extLst>
          </p:cNvPr>
          <p:cNvSpPr txBox="1"/>
          <p:nvPr/>
        </p:nvSpPr>
        <p:spPr>
          <a:xfrm>
            <a:off x="10035416" y="4979643"/>
            <a:ext cx="1639348" cy="923330"/>
          </a:xfrm>
          <a:prstGeom prst="rect">
            <a:avLst/>
          </a:prstGeom>
          <a:noFill/>
        </p:spPr>
        <p:txBody>
          <a:bodyPr wrap="square" lIns="0">
            <a:spAutoFit/>
          </a:bodyPr>
          <a:lstStyle>
            <a:defPPr>
              <a:defRPr lang="en-US"/>
            </a:defPPr>
          </a:lstStyle>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Residential</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Commercial</a:t>
            </a:r>
          </a:p>
          <a:p>
            <a:pPr marL="231775"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mn-cs"/>
              </a:rPr>
              <a:t>Mobile</a:t>
            </a:r>
          </a:p>
        </p:txBody>
      </p:sp>
    </p:spTree>
    <p:extLst>
      <p:ext uri="{BB962C8B-B14F-4D97-AF65-F5344CB8AC3E}">
        <p14:creationId xmlns:p14="http://schemas.microsoft.com/office/powerpoint/2010/main" val="216512630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0B42-D768-B5F7-DC88-84FEC0F8B0F6}"/>
              </a:ext>
            </a:extLst>
          </p:cNvPr>
          <p:cNvSpPr>
            <a:spLocks noGrp="1"/>
          </p:cNvSpPr>
          <p:nvPr>
            <p:ph type="title"/>
          </p:nvPr>
        </p:nvSpPr>
        <p:spPr/>
        <p:txBody>
          <a:bodyPr/>
          <a:lstStyle/>
          <a:p>
            <a:r>
              <a:rPr lang="en-US"/>
              <a:t>Interacting like a user from a browser perspective</a:t>
            </a:r>
          </a:p>
        </p:txBody>
      </p:sp>
      <p:grpSp>
        <p:nvGrpSpPr>
          <p:cNvPr id="75" name="Group 74">
            <a:extLst>
              <a:ext uri="{FF2B5EF4-FFF2-40B4-BE49-F238E27FC236}">
                <a16:creationId xmlns:a16="http://schemas.microsoft.com/office/drawing/2014/main" id="{1A7A4590-1977-AB40-A87E-2A38472AEAD0}"/>
              </a:ext>
            </a:extLst>
          </p:cNvPr>
          <p:cNvGrpSpPr/>
          <p:nvPr/>
        </p:nvGrpSpPr>
        <p:grpSpPr>
          <a:xfrm>
            <a:off x="588262" y="1494514"/>
            <a:ext cx="2661119" cy="4703086"/>
            <a:chOff x="588262" y="1494514"/>
            <a:chExt cx="2661119" cy="4703086"/>
          </a:xfrm>
        </p:grpSpPr>
        <p:grpSp>
          <p:nvGrpSpPr>
            <p:cNvPr id="3" name="Group 2">
              <a:extLst>
                <a:ext uri="{FF2B5EF4-FFF2-40B4-BE49-F238E27FC236}">
                  <a16:creationId xmlns:a16="http://schemas.microsoft.com/office/drawing/2014/main" id="{CCEFF0A7-C96A-65F2-D8C7-F9609150A380}"/>
                </a:ext>
                <a:ext uri="{C183D7F6-B498-43B3-948B-1728B52AA6E4}">
                  <adec:decorative xmlns:adec="http://schemas.microsoft.com/office/drawing/2017/decorative" val="1"/>
                </a:ext>
              </a:extLst>
            </p:cNvPr>
            <p:cNvGrpSpPr/>
            <p:nvPr/>
          </p:nvGrpSpPr>
          <p:grpSpPr>
            <a:xfrm>
              <a:off x="588262" y="1494514"/>
              <a:ext cx="2661119" cy="4703086"/>
              <a:chOff x="588262" y="1494514"/>
              <a:chExt cx="2661119" cy="4703086"/>
            </a:xfrm>
          </p:grpSpPr>
          <p:sp>
            <p:nvSpPr>
              <p:cNvPr id="4" name="Rectangle: Rounded Corners 3">
                <a:extLst>
                  <a:ext uri="{FF2B5EF4-FFF2-40B4-BE49-F238E27FC236}">
                    <a16:creationId xmlns:a16="http://schemas.microsoft.com/office/drawing/2014/main" id="{58D39969-0224-4D79-5F90-E3FDB10F19A1}"/>
                  </a:ext>
                  <a:ext uri="{C183D7F6-B498-43B3-948B-1728B52AA6E4}">
                    <adec:decorative xmlns:adec="http://schemas.microsoft.com/office/drawing/2017/decorative" val="1"/>
                  </a:ext>
                </a:extLst>
              </p:cNvPr>
              <p:cNvSpPr/>
              <p:nvPr/>
            </p:nvSpPr>
            <p:spPr bwMode="auto">
              <a:xfrm>
                <a:off x="588262" y="1498600"/>
                <a:ext cx="2661119" cy="4699000"/>
              </a:xfrm>
              <a:prstGeom prst="roundRect">
                <a:avLst>
                  <a:gd name="adj" fmla="val 47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0" name="Rectangle: Top Corners Rounded 69">
                <a:extLst>
                  <a:ext uri="{FF2B5EF4-FFF2-40B4-BE49-F238E27FC236}">
                    <a16:creationId xmlns:a16="http://schemas.microsoft.com/office/drawing/2014/main" id="{1788AE28-353D-9A8F-8245-D0DE0D7C1A5D}"/>
                  </a:ext>
                </a:extLst>
              </p:cNvPr>
              <p:cNvSpPr/>
              <p:nvPr/>
            </p:nvSpPr>
            <p:spPr bwMode="auto">
              <a:xfrm>
                <a:off x="588262" y="1494514"/>
                <a:ext cx="2661119" cy="164812"/>
              </a:xfrm>
              <a:prstGeom prst="round2SameRect">
                <a:avLst>
                  <a:gd name="adj1" fmla="val 50000"/>
                  <a:gd name="adj2" fmla="val 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9" name="TextBox 8">
              <a:extLst>
                <a:ext uri="{FF2B5EF4-FFF2-40B4-BE49-F238E27FC236}">
                  <a16:creationId xmlns:a16="http://schemas.microsoft.com/office/drawing/2014/main" id="{81CEAE72-E9FD-617B-7BA9-ABC1DD404596}"/>
                </a:ext>
              </a:extLst>
            </p:cNvPr>
            <p:cNvSpPr txBox="1"/>
            <p:nvPr/>
          </p:nvSpPr>
          <p:spPr>
            <a:xfrm>
              <a:off x="912081" y="3724275"/>
              <a:ext cx="2034319"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We also see </a:t>
              </a:r>
              <a:br>
                <a:rPr kumimoji="0" lang="en-US" sz="1800" b="0" i="0" u="none" strike="noStrike" kern="1200" cap="none" spc="0" normalizeH="0" baseline="0" noProof="0">
                  <a:ln>
                    <a:noFill/>
                  </a:ln>
                  <a:solidFill>
                    <a:srgbClr val="000000"/>
                  </a:solidFill>
                  <a:effectLst/>
                  <a:uLnTx/>
                  <a:uFillTx/>
                  <a:latin typeface="Segoe UI"/>
                  <a:ea typeface="+mn-ea"/>
                  <a:cs typeface="+mn-cs"/>
                </a:rPr>
              </a:br>
              <a:r>
                <a:rPr kumimoji="0" lang="en-US" sz="1800" b="0" i="0" u="none" strike="noStrike" kern="1200" cap="none" spc="0" normalizeH="0" baseline="0" noProof="0">
                  <a:ln>
                    <a:noFill/>
                  </a:ln>
                  <a:solidFill>
                    <a:srgbClr val="000000"/>
                  </a:solidFill>
                  <a:effectLst/>
                  <a:uLnTx/>
                  <a:uFillTx/>
                  <a:latin typeface="Segoe UI"/>
                  <a:ea typeface="+mn-ea"/>
                  <a:cs typeface="+mn-cs"/>
                </a:rPr>
                <a:t>the internet like </a:t>
              </a:r>
              <a:br>
                <a:rPr kumimoji="0" lang="en-US" sz="1800" b="0" i="0" u="none" strike="noStrike" kern="1200" cap="none" spc="0" normalizeH="0" baseline="0" noProof="0">
                  <a:ln>
                    <a:noFill/>
                  </a:ln>
                  <a:solidFill>
                    <a:srgbClr val="000000"/>
                  </a:solidFill>
                  <a:effectLst/>
                  <a:uLnTx/>
                  <a:uFillTx/>
                  <a:latin typeface="Segoe UI"/>
                  <a:ea typeface="+mn-ea"/>
                  <a:cs typeface="+mn-cs"/>
                </a:rPr>
              </a:br>
              <a:r>
                <a:rPr kumimoji="0" lang="en-US" sz="1800" b="0" i="0" u="none" strike="noStrike" kern="1200" cap="none" spc="0" normalizeH="0" baseline="0" noProof="0">
                  <a:ln>
                    <a:noFill/>
                  </a:ln>
                  <a:solidFill>
                    <a:srgbClr val="000000"/>
                  </a:solidFill>
                  <a:effectLst/>
                  <a:uLnTx/>
                  <a:uFillTx/>
                  <a:latin typeface="Segoe UI"/>
                  <a:ea typeface="+mn-ea"/>
                  <a:cs typeface="+mn-cs"/>
                </a:rPr>
                <a:t>a user does.</a:t>
              </a:r>
            </a:p>
          </p:txBody>
        </p:sp>
        <p:grpSp>
          <p:nvGrpSpPr>
            <p:cNvPr id="13" name="Group 12">
              <a:extLst>
                <a:ext uri="{FF2B5EF4-FFF2-40B4-BE49-F238E27FC236}">
                  <a16:creationId xmlns:a16="http://schemas.microsoft.com/office/drawing/2014/main" id="{D80C6622-7660-6E3C-9387-1E6242EBEBD9}"/>
                </a:ext>
                <a:ext uri="{C183D7F6-B498-43B3-948B-1728B52AA6E4}">
                  <adec:decorative xmlns:adec="http://schemas.microsoft.com/office/drawing/2017/decorative" val="1"/>
                </a:ext>
              </a:extLst>
            </p:cNvPr>
            <p:cNvGrpSpPr/>
            <p:nvPr/>
          </p:nvGrpSpPr>
          <p:grpSpPr>
            <a:xfrm>
              <a:off x="1362450" y="2142272"/>
              <a:ext cx="1133579" cy="960844"/>
              <a:chOff x="3892301" y="3197442"/>
              <a:chExt cx="385439" cy="326706"/>
            </a:xfrm>
          </p:grpSpPr>
          <p:sp>
            <p:nvSpPr>
              <p:cNvPr id="14" name="Freeform 43">
                <a:extLst>
                  <a:ext uri="{FF2B5EF4-FFF2-40B4-BE49-F238E27FC236}">
                    <a16:creationId xmlns:a16="http://schemas.microsoft.com/office/drawing/2014/main" id="{730A7742-0B45-705B-872F-BC62265728B2}"/>
                  </a:ext>
                </a:extLst>
              </p:cNvPr>
              <p:cNvSpPr>
                <a:spLocks/>
              </p:cNvSpPr>
              <p:nvPr/>
            </p:nvSpPr>
            <p:spPr bwMode="auto">
              <a:xfrm>
                <a:off x="3892301" y="3197442"/>
                <a:ext cx="385439" cy="326706"/>
              </a:xfrm>
              <a:custGeom>
                <a:avLst/>
                <a:gdLst>
                  <a:gd name="T0" fmla="*/ 164 w 420"/>
                  <a:gd name="T1" fmla="*/ 0 h 356"/>
                  <a:gd name="T2" fmla="*/ 420 w 420"/>
                  <a:gd name="T3" fmla="*/ 0 h 356"/>
                  <a:gd name="T4" fmla="*/ 420 w 420"/>
                  <a:gd name="T5" fmla="*/ 356 h 356"/>
                  <a:gd name="T6" fmla="*/ 0 w 420"/>
                  <a:gd name="T7" fmla="*/ 356 h 356"/>
                  <a:gd name="T8" fmla="*/ 0 w 420"/>
                  <a:gd name="T9" fmla="*/ 0 h 356"/>
                  <a:gd name="T10" fmla="*/ 88 w 420"/>
                  <a:gd name="T11" fmla="*/ 0 h 356"/>
                </a:gdLst>
                <a:ahLst/>
                <a:cxnLst>
                  <a:cxn ang="0">
                    <a:pos x="T0" y="T1"/>
                  </a:cxn>
                  <a:cxn ang="0">
                    <a:pos x="T2" y="T3"/>
                  </a:cxn>
                  <a:cxn ang="0">
                    <a:pos x="T4" y="T5"/>
                  </a:cxn>
                  <a:cxn ang="0">
                    <a:pos x="T6" y="T7"/>
                  </a:cxn>
                  <a:cxn ang="0">
                    <a:pos x="T8" y="T9"/>
                  </a:cxn>
                  <a:cxn ang="0">
                    <a:pos x="T10" y="T11"/>
                  </a:cxn>
                </a:cxnLst>
                <a:rect l="0" t="0" r="r" b="b"/>
                <a:pathLst>
                  <a:path w="420" h="356">
                    <a:moveTo>
                      <a:pt x="164" y="0"/>
                    </a:moveTo>
                    <a:lnTo>
                      <a:pt x="420" y="0"/>
                    </a:lnTo>
                    <a:lnTo>
                      <a:pt x="420" y="356"/>
                    </a:lnTo>
                    <a:lnTo>
                      <a:pt x="0" y="356"/>
                    </a:lnTo>
                    <a:lnTo>
                      <a:pt x="0" y="0"/>
                    </a:lnTo>
                    <a:lnTo>
                      <a:pt x="88" y="0"/>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5" name="Freeform 44">
                <a:extLst>
                  <a:ext uri="{FF2B5EF4-FFF2-40B4-BE49-F238E27FC236}">
                    <a16:creationId xmlns:a16="http://schemas.microsoft.com/office/drawing/2014/main" id="{6CD4C314-7009-2C31-7288-F260371CEAB2}"/>
                  </a:ext>
                </a:extLst>
              </p:cNvPr>
              <p:cNvSpPr>
                <a:spLocks/>
              </p:cNvSpPr>
              <p:nvPr/>
            </p:nvSpPr>
            <p:spPr bwMode="auto">
              <a:xfrm flipV="1">
                <a:off x="3969389" y="3225140"/>
                <a:ext cx="308351" cy="45719"/>
              </a:xfrm>
              <a:custGeom>
                <a:avLst/>
                <a:gdLst>
                  <a:gd name="T0" fmla="*/ 0 w 64"/>
                  <a:gd name="T1" fmla="*/ 64 w 64"/>
                </a:gdLst>
                <a:ahLst/>
                <a:cxnLst>
                  <a:cxn ang="0">
                    <a:pos x="T0" y="0"/>
                  </a:cxn>
                  <a:cxn ang="0">
                    <a:pos x="T1" y="0"/>
                  </a:cxn>
                </a:cxnLst>
                <a:rect l="0" t="0" r="r" b="b"/>
                <a:pathLst>
                  <a:path w="64">
                    <a:moveTo>
                      <a:pt x="0" y="0"/>
                    </a:moveTo>
                    <a:cubicBezTo>
                      <a:pt x="64" y="0"/>
                      <a:pt x="64" y="0"/>
                      <a:pt x="64"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6" name="Freeform 45">
                <a:extLst>
                  <a:ext uri="{FF2B5EF4-FFF2-40B4-BE49-F238E27FC236}">
                    <a16:creationId xmlns:a16="http://schemas.microsoft.com/office/drawing/2014/main" id="{8E9490B5-6795-117F-3531-42BF23B1A3CF}"/>
                  </a:ext>
                </a:extLst>
              </p:cNvPr>
              <p:cNvSpPr>
                <a:spLocks/>
              </p:cNvSpPr>
              <p:nvPr/>
            </p:nvSpPr>
            <p:spPr bwMode="auto">
              <a:xfrm>
                <a:off x="3892301" y="3270859"/>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7" name="Oval 46">
                <a:extLst>
                  <a:ext uri="{FF2B5EF4-FFF2-40B4-BE49-F238E27FC236}">
                    <a16:creationId xmlns:a16="http://schemas.microsoft.com/office/drawing/2014/main" id="{E027D1A9-B69F-9EDB-ED59-AF11E7FCB3BE}"/>
                  </a:ext>
                </a:extLst>
              </p:cNvPr>
              <p:cNvSpPr>
                <a:spLocks noChangeArrowheads="1"/>
              </p:cNvSpPr>
              <p:nvPr/>
            </p:nvSpPr>
            <p:spPr bwMode="auto">
              <a:xfrm>
                <a:off x="4226348"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8" name="Oval 47">
                <a:extLst>
                  <a:ext uri="{FF2B5EF4-FFF2-40B4-BE49-F238E27FC236}">
                    <a16:creationId xmlns:a16="http://schemas.microsoft.com/office/drawing/2014/main" id="{4AB31CA9-F460-0C13-90F0-52655CDA8EF2}"/>
                  </a:ext>
                </a:extLst>
              </p:cNvPr>
              <p:cNvSpPr>
                <a:spLocks noChangeArrowheads="1"/>
              </p:cNvSpPr>
              <p:nvPr/>
            </p:nvSpPr>
            <p:spPr bwMode="auto">
              <a:xfrm>
                <a:off x="4163944"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19" name="Oval 48">
                <a:extLst>
                  <a:ext uri="{FF2B5EF4-FFF2-40B4-BE49-F238E27FC236}">
                    <a16:creationId xmlns:a16="http://schemas.microsoft.com/office/drawing/2014/main" id="{D52FC6F0-40DA-EDBA-99A9-08C5CBEA448D}"/>
                  </a:ext>
                </a:extLst>
              </p:cNvPr>
              <p:cNvSpPr>
                <a:spLocks noChangeArrowheads="1"/>
              </p:cNvSpPr>
              <p:nvPr/>
            </p:nvSpPr>
            <p:spPr bwMode="auto">
              <a:xfrm>
                <a:off x="4101539"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0" name="Freeform 45">
                <a:extLst>
                  <a:ext uri="{FF2B5EF4-FFF2-40B4-BE49-F238E27FC236}">
                    <a16:creationId xmlns:a16="http://schemas.microsoft.com/office/drawing/2014/main" id="{8BAE5463-FC11-AEAE-6E05-1CC0555F4E44}"/>
                  </a:ext>
                </a:extLst>
              </p:cNvPr>
              <p:cNvSpPr>
                <a:spLocks/>
              </p:cNvSpPr>
              <p:nvPr/>
            </p:nvSpPr>
            <p:spPr bwMode="auto">
              <a:xfrm>
                <a:off x="3974995" y="3197442"/>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grpSp>
        <p:nvGrpSpPr>
          <p:cNvPr id="76" name="Group 75">
            <a:extLst>
              <a:ext uri="{FF2B5EF4-FFF2-40B4-BE49-F238E27FC236}">
                <a16:creationId xmlns:a16="http://schemas.microsoft.com/office/drawing/2014/main" id="{0FB73B73-E89E-3B7D-3F5F-178391A00D58}"/>
              </a:ext>
            </a:extLst>
          </p:cNvPr>
          <p:cNvGrpSpPr/>
          <p:nvPr/>
        </p:nvGrpSpPr>
        <p:grpSpPr>
          <a:xfrm>
            <a:off x="3371020" y="1494514"/>
            <a:ext cx="2664161" cy="4703086"/>
            <a:chOff x="3371020" y="1494514"/>
            <a:chExt cx="2664161" cy="4703086"/>
          </a:xfrm>
        </p:grpSpPr>
        <p:grpSp>
          <p:nvGrpSpPr>
            <p:cNvPr id="8" name="Group 7">
              <a:extLst>
                <a:ext uri="{FF2B5EF4-FFF2-40B4-BE49-F238E27FC236}">
                  <a16:creationId xmlns:a16="http://schemas.microsoft.com/office/drawing/2014/main" id="{D230D281-903C-AEDF-3F8B-41077FB83D6B}"/>
                </a:ext>
                <a:ext uri="{C183D7F6-B498-43B3-948B-1728B52AA6E4}">
                  <adec:decorative xmlns:adec="http://schemas.microsoft.com/office/drawing/2017/decorative" val="1"/>
                </a:ext>
              </a:extLst>
            </p:cNvPr>
            <p:cNvGrpSpPr/>
            <p:nvPr/>
          </p:nvGrpSpPr>
          <p:grpSpPr>
            <a:xfrm>
              <a:off x="3371020" y="1494514"/>
              <a:ext cx="2664161" cy="4703086"/>
              <a:chOff x="3371020" y="1494514"/>
              <a:chExt cx="2664161" cy="4703086"/>
            </a:xfrm>
          </p:grpSpPr>
          <p:sp>
            <p:nvSpPr>
              <p:cNvPr id="5" name="Rectangle: Rounded Corners 4">
                <a:extLst>
                  <a:ext uri="{FF2B5EF4-FFF2-40B4-BE49-F238E27FC236}">
                    <a16:creationId xmlns:a16="http://schemas.microsoft.com/office/drawing/2014/main" id="{1223EC87-C496-C9D8-87F7-69341C1B5D73}"/>
                  </a:ext>
                </a:extLst>
              </p:cNvPr>
              <p:cNvSpPr/>
              <p:nvPr/>
            </p:nvSpPr>
            <p:spPr bwMode="auto">
              <a:xfrm>
                <a:off x="3374062" y="1498600"/>
                <a:ext cx="2661119" cy="4699000"/>
              </a:xfrm>
              <a:prstGeom prst="roundRect">
                <a:avLst>
                  <a:gd name="adj" fmla="val 47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1" name="Rectangle: Top Corners Rounded 70">
                <a:extLst>
                  <a:ext uri="{FF2B5EF4-FFF2-40B4-BE49-F238E27FC236}">
                    <a16:creationId xmlns:a16="http://schemas.microsoft.com/office/drawing/2014/main" id="{4DCDE475-1C5C-9514-D563-CB0AA9F00AD0}"/>
                  </a:ext>
                </a:extLst>
              </p:cNvPr>
              <p:cNvSpPr/>
              <p:nvPr/>
            </p:nvSpPr>
            <p:spPr bwMode="auto">
              <a:xfrm>
                <a:off x="3371020" y="1494514"/>
                <a:ext cx="2661119" cy="164812"/>
              </a:xfrm>
              <a:prstGeom prst="round2SameRect">
                <a:avLst>
                  <a:gd name="adj1" fmla="val 50000"/>
                  <a:gd name="adj2" fmla="val 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10" name="TextBox 9">
              <a:extLst>
                <a:ext uri="{FF2B5EF4-FFF2-40B4-BE49-F238E27FC236}">
                  <a16:creationId xmlns:a16="http://schemas.microsoft.com/office/drawing/2014/main" id="{94914A8E-A045-6C10-3652-AA142F06C27F}"/>
                </a:ext>
              </a:extLst>
            </p:cNvPr>
            <p:cNvSpPr txBox="1"/>
            <p:nvPr/>
          </p:nvSpPr>
          <p:spPr>
            <a:xfrm>
              <a:off x="3687461" y="3724275"/>
              <a:ext cx="2034319" cy="193899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When the page is rendered in the browser the full Response and DOM (Document Object Model) are captured.</a:t>
              </a:r>
            </a:p>
          </p:txBody>
        </p:sp>
        <p:grpSp>
          <p:nvGrpSpPr>
            <p:cNvPr id="23" name="Group 22">
              <a:extLst>
                <a:ext uri="{FF2B5EF4-FFF2-40B4-BE49-F238E27FC236}">
                  <a16:creationId xmlns:a16="http://schemas.microsoft.com/office/drawing/2014/main" id="{E5BBB135-F1F6-12B5-AC80-BF4FF4F542A2}"/>
                </a:ext>
                <a:ext uri="{C183D7F6-B498-43B3-948B-1728B52AA6E4}">
                  <adec:decorative xmlns:adec="http://schemas.microsoft.com/office/drawing/2017/decorative" val="1"/>
                </a:ext>
              </a:extLst>
            </p:cNvPr>
            <p:cNvGrpSpPr/>
            <p:nvPr/>
          </p:nvGrpSpPr>
          <p:grpSpPr>
            <a:xfrm>
              <a:off x="4082473" y="2157201"/>
              <a:ext cx="1510993" cy="990491"/>
              <a:chOff x="4140811" y="2340565"/>
              <a:chExt cx="1510993" cy="990491"/>
            </a:xfrm>
          </p:grpSpPr>
          <p:sp>
            <p:nvSpPr>
              <p:cNvPr id="21" name="Graphic 23">
                <a:extLst>
                  <a:ext uri="{FF2B5EF4-FFF2-40B4-BE49-F238E27FC236}">
                    <a16:creationId xmlns:a16="http://schemas.microsoft.com/office/drawing/2014/main" id="{4583DAC5-D5D2-DFCB-3C3E-5A8C9D349C27}"/>
                  </a:ext>
                </a:extLst>
              </p:cNvPr>
              <p:cNvSpPr/>
              <p:nvPr/>
            </p:nvSpPr>
            <p:spPr>
              <a:xfrm>
                <a:off x="4140811" y="2340565"/>
                <a:ext cx="1127617" cy="949876"/>
              </a:xfrm>
              <a:custGeom>
                <a:avLst/>
                <a:gdLst>
                  <a:gd name="connsiteX0" fmla="*/ 0 w 423156"/>
                  <a:gd name="connsiteY0" fmla="*/ 0 h 356456"/>
                  <a:gd name="connsiteX1" fmla="*/ 423156 w 423156"/>
                  <a:gd name="connsiteY1" fmla="*/ 0 h 356456"/>
                  <a:gd name="connsiteX2" fmla="*/ 423156 w 423156"/>
                  <a:gd name="connsiteY2" fmla="*/ 356456 h 356456"/>
                  <a:gd name="connsiteX3" fmla="*/ 0 w 423156"/>
                  <a:gd name="connsiteY3" fmla="*/ 356456 h 356456"/>
                  <a:gd name="connsiteX4" fmla="*/ 0 w 423156"/>
                  <a:gd name="connsiteY4" fmla="*/ 0 h 356456"/>
                  <a:gd name="connsiteX5" fmla="*/ 0 w 423156"/>
                  <a:gd name="connsiteY5" fmla="*/ 0 h 356456"/>
                  <a:gd name="connsiteX6" fmla="*/ 0 w 423156"/>
                  <a:gd name="connsiteY6" fmla="*/ 80127 h 356456"/>
                  <a:gd name="connsiteX7" fmla="*/ 423156 w 423156"/>
                  <a:gd name="connsiteY7" fmla="*/ 80127 h 356456"/>
                  <a:gd name="connsiteX8" fmla="*/ 370172 w 423156"/>
                  <a:gd name="connsiteY8" fmla="*/ 45044 h 356456"/>
                  <a:gd name="connsiteX9" fmla="*/ 376524 w 423156"/>
                  <a:gd name="connsiteY9" fmla="*/ 38836 h 356456"/>
                  <a:gd name="connsiteX10" fmla="*/ 370172 w 423156"/>
                  <a:gd name="connsiteY10" fmla="*/ 33783 h 356456"/>
                  <a:gd name="connsiteX11" fmla="*/ 365118 w 423156"/>
                  <a:gd name="connsiteY11" fmla="*/ 38836 h 356456"/>
                  <a:gd name="connsiteX12" fmla="*/ 370172 w 423156"/>
                  <a:gd name="connsiteY12" fmla="*/ 45044 h 356456"/>
                  <a:gd name="connsiteX13" fmla="*/ 370172 w 423156"/>
                  <a:gd name="connsiteY13" fmla="*/ 45044 h 356456"/>
                  <a:gd name="connsiteX14" fmla="*/ 303327 w 423156"/>
                  <a:gd name="connsiteY14" fmla="*/ 45044 h 356456"/>
                  <a:gd name="connsiteX15" fmla="*/ 309679 w 423156"/>
                  <a:gd name="connsiteY15" fmla="*/ 38836 h 356456"/>
                  <a:gd name="connsiteX16" fmla="*/ 303327 w 423156"/>
                  <a:gd name="connsiteY16" fmla="*/ 33783 h 356456"/>
                  <a:gd name="connsiteX17" fmla="*/ 296975 w 423156"/>
                  <a:gd name="connsiteY17" fmla="*/ 38836 h 356456"/>
                  <a:gd name="connsiteX18" fmla="*/ 303327 w 423156"/>
                  <a:gd name="connsiteY18" fmla="*/ 45044 h 356456"/>
                  <a:gd name="connsiteX19" fmla="*/ 303327 w 423156"/>
                  <a:gd name="connsiteY19" fmla="*/ 45044 h 356456"/>
                  <a:gd name="connsiteX20" fmla="*/ 236338 w 423156"/>
                  <a:gd name="connsiteY20" fmla="*/ 45044 h 356456"/>
                  <a:gd name="connsiteX21" fmla="*/ 242690 w 423156"/>
                  <a:gd name="connsiteY21" fmla="*/ 38836 h 356456"/>
                  <a:gd name="connsiteX22" fmla="*/ 236338 w 423156"/>
                  <a:gd name="connsiteY22" fmla="*/ 33783 h 356456"/>
                  <a:gd name="connsiteX23" fmla="*/ 229986 w 423156"/>
                  <a:gd name="connsiteY23" fmla="*/ 38836 h 356456"/>
                  <a:gd name="connsiteX24" fmla="*/ 236338 w 423156"/>
                  <a:gd name="connsiteY24" fmla="*/ 45044 h 356456"/>
                  <a:gd name="connsiteX25" fmla="*/ 236338 w 423156"/>
                  <a:gd name="connsiteY25" fmla="*/ 45044 h 356456"/>
                  <a:gd name="connsiteX26" fmla="*/ 198368 w 423156"/>
                  <a:gd name="connsiteY26" fmla="*/ 291488 h 356456"/>
                  <a:gd name="connsiteX27" fmla="*/ 198368 w 423156"/>
                  <a:gd name="connsiteY27" fmla="*/ 237782 h 356456"/>
                  <a:gd name="connsiteX28" fmla="*/ 233739 w 423156"/>
                  <a:gd name="connsiteY28" fmla="*/ 237782 h 356456"/>
                  <a:gd name="connsiteX29" fmla="*/ 233739 w 423156"/>
                  <a:gd name="connsiteY29" fmla="*/ 291488 h 356456"/>
                  <a:gd name="connsiteX30" fmla="*/ 293077 w 423156"/>
                  <a:gd name="connsiteY30" fmla="*/ 291488 h 356456"/>
                  <a:gd name="connsiteX31" fmla="*/ 293077 w 423156"/>
                  <a:gd name="connsiteY31" fmla="*/ 206453 h 356456"/>
                  <a:gd name="connsiteX32" fmla="*/ 215982 w 423156"/>
                  <a:gd name="connsiteY32" fmla="*/ 131379 h 356456"/>
                  <a:gd name="connsiteX33" fmla="*/ 140186 w 423156"/>
                  <a:gd name="connsiteY33" fmla="*/ 206453 h 356456"/>
                  <a:gd name="connsiteX34" fmla="*/ 140186 w 423156"/>
                  <a:gd name="connsiteY34" fmla="*/ 291488 h 356456"/>
                  <a:gd name="connsiteX35" fmla="*/ 198368 w 423156"/>
                  <a:gd name="connsiteY35" fmla="*/ 291488 h 356456"/>
                  <a:gd name="connsiteX36" fmla="*/ 198368 w 423156"/>
                  <a:gd name="connsiteY36" fmla="*/ 291488 h 356456"/>
                  <a:gd name="connsiteX37" fmla="*/ 198368 w 423156"/>
                  <a:gd name="connsiteY37" fmla="*/ 291488 h 356456"/>
                  <a:gd name="connsiteX0" fmla="*/ 0 w 423156"/>
                  <a:gd name="connsiteY0" fmla="*/ 0 h 356456"/>
                  <a:gd name="connsiteX1" fmla="*/ 423156 w 423156"/>
                  <a:gd name="connsiteY1" fmla="*/ 0 h 356456"/>
                  <a:gd name="connsiteX2" fmla="*/ 423156 w 423156"/>
                  <a:gd name="connsiteY2" fmla="*/ 356456 h 356456"/>
                  <a:gd name="connsiteX3" fmla="*/ 0 w 423156"/>
                  <a:gd name="connsiteY3" fmla="*/ 356456 h 356456"/>
                  <a:gd name="connsiteX4" fmla="*/ 0 w 423156"/>
                  <a:gd name="connsiteY4" fmla="*/ 0 h 356456"/>
                  <a:gd name="connsiteX5" fmla="*/ 0 w 423156"/>
                  <a:gd name="connsiteY5" fmla="*/ 0 h 356456"/>
                  <a:gd name="connsiteX6" fmla="*/ 0 w 423156"/>
                  <a:gd name="connsiteY6" fmla="*/ 80127 h 356456"/>
                  <a:gd name="connsiteX7" fmla="*/ 423156 w 423156"/>
                  <a:gd name="connsiteY7" fmla="*/ 80127 h 356456"/>
                  <a:gd name="connsiteX8" fmla="*/ 370172 w 423156"/>
                  <a:gd name="connsiteY8" fmla="*/ 45044 h 356456"/>
                  <a:gd name="connsiteX9" fmla="*/ 376524 w 423156"/>
                  <a:gd name="connsiteY9" fmla="*/ 38836 h 356456"/>
                  <a:gd name="connsiteX10" fmla="*/ 370172 w 423156"/>
                  <a:gd name="connsiteY10" fmla="*/ 33783 h 356456"/>
                  <a:gd name="connsiteX11" fmla="*/ 365118 w 423156"/>
                  <a:gd name="connsiteY11" fmla="*/ 38836 h 356456"/>
                  <a:gd name="connsiteX12" fmla="*/ 370172 w 423156"/>
                  <a:gd name="connsiteY12" fmla="*/ 45044 h 356456"/>
                  <a:gd name="connsiteX13" fmla="*/ 370172 w 423156"/>
                  <a:gd name="connsiteY13" fmla="*/ 45044 h 356456"/>
                  <a:gd name="connsiteX14" fmla="*/ 303327 w 423156"/>
                  <a:gd name="connsiteY14" fmla="*/ 45044 h 356456"/>
                  <a:gd name="connsiteX15" fmla="*/ 309679 w 423156"/>
                  <a:gd name="connsiteY15" fmla="*/ 38836 h 356456"/>
                  <a:gd name="connsiteX16" fmla="*/ 303327 w 423156"/>
                  <a:gd name="connsiteY16" fmla="*/ 33783 h 356456"/>
                  <a:gd name="connsiteX17" fmla="*/ 296975 w 423156"/>
                  <a:gd name="connsiteY17" fmla="*/ 38836 h 356456"/>
                  <a:gd name="connsiteX18" fmla="*/ 303327 w 423156"/>
                  <a:gd name="connsiteY18" fmla="*/ 45044 h 356456"/>
                  <a:gd name="connsiteX19" fmla="*/ 303327 w 423156"/>
                  <a:gd name="connsiteY19" fmla="*/ 45044 h 356456"/>
                  <a:gd name="connsiteX20" fmla="*/ 236338 w 423156"/>
                  <a:gd name="connsiteY20" fmla="*/ 45044 h 356456"/>
                  <a:gd name="connsiteX21" fmla="*/ 242690 w 423156"/>
                  <a:gd name="connsiteY21" fmla="*/ 38836 h 356456"/>
                  <a:gd name="connsiteX22" fmla="*/ 236338 w 423156"/>
                  <a:gd name="connsiteY22" fmla="*/ 33783 h 356456"/>
                  <a:gd name="connsiteX23" fmla="*/ 229986 w 423156"/>
                  <a:gd name="connsiteY23" fmla="*/ 38836 h 356456"/>
                  <a:gd name="connsiteX24" fmla="*/ 236338 w 423156"/>
                  <a:gd name="connsiteY24" fmla="*/ 45044 h 356456"/>
                  <a:gd name="connsiteX25" fmla="*/ 236338 w 423156"/>
                  <a:gd name="connsiteY25" fmla="*/ 45044 h 356456"/>
                  <a:gd name="connsiteX26" fmla="*/ 198368 w 423156"/>
                  <a:gd name="connsiteY26" fmla="*/ 291488 h 356456"/>
                  <a:gd name="connsiteX27" fmla="*/ 198368 w 423156"/>
                  <a:gd name="connsiteY27" fmla="*/ 237782 h 356456"/>
                  <a:gd name="connsiteX28" fmla="*/ 233739 w 423156"/>
                  <a:gd name="connsiteY28" fmla="*/ 237782 h 356456"/>
                  <a:gd name="connsiteX29" fmla="*/ 233739 w 423156"/>
                  <a:gd name="connsiteY29" fmla="*/ 291488 h 356456"/>
                  <a:gd name="connsiteX30" fmla="*/ 293077 w 423156"/>
                  <a:gd name="connsiteY30" fmla="*/ 291488 h 356456"/>
                  <a:gd name="connsiteX31" fmla="*/ 293077 w 423156"/>
                  <a:gd name="connsiteY31" fmla="*/ 206453 h 356456"/>
                  <a:gd name="connsiteX32" fmla="*/ 215982 w 423156"/>
                  <a:gd name="connsiteY32" fmla="*/ 131379 h 356456"/>
                  <a:gd name="connsiteX33" fmla="*/ 140186 w 423156"/>
                  <a:gd name="connsiteY33" fmla="*/ 206453 h 356456"/>
                  <a:gd name="connsiteX34" fmla="*/ 140186 w 423156"/>
                  <a:gd name="connsiteY34" fmla="*/ 291488 h 356456"/>
                  <a:gd name="connsiteX35" fmla="*/ 198368 w 423156"/>
                  <a:gd name="connsiteY35" fmla="*/ 291488 h 356456"/>
                  <a:gd name="connsiteX36" fmla="*/ 198368 w 423156"/>
                  <a:gd name="connsiteY36" fmla="*/ 291488 h 356456"/>
                  <a:gd name="connsiteX37" fmla="*/ 198368 w 423156"/>
                  <a:gd name="connsiteY37" fmla="*/ 291488 h 35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3156" h="356456">
                    <a:moveTo>
                      <a:pt x="0" y="0"/>
                    </a:moveTo>
                    <a:lnTo>
                      <a:pt x="423156" y="0"/>
                    </a:lnTo>
                    <a:lnTo>
                      <a:pt x="423156" y="356456"/>
                    </a:lnTo>
                    <a:lnTo>
                      <a:pt x="0" y="356456"/>
                    </a:lnTo>
                    <a:lnTo>
                      <a:pt x="0" y="0"/>
                    </a:lnTo>
                    <a:lnTo>
                      <a:pt x="0" y="0"/>
                    </a:lnTo>
                    <a:close/>
                    <a:moveTo>
                      <a:pt x="0" y="80127"/>
                    </a:moveTo>
                    <a:lnTo>
                      <a:pt x="423156" y="80127"/>
                    </a:lnTo>
                    <a:moveTo>
                      <a:pt x="370172" y="45044"/>
                    </a:moveTo>
                    <a:cubicBezTo>
                      <a:pt x="373925" y="45044"/>
                      <a:pt x="376524" y="42590"/>
                      <a:pt x="376524" y="38836"/>
                    </a:cubicBezTo>
                    <a:cubicBezTo>
                      <a:pt x="376524" y="36382"/>
                      <a:pt x="373925" y="33783"/>
                      <a:pt x="370172" y="33783"/>
                    </a:cubicBezTo>
                    <a:cubicBezTo>
                      <a:pt x="367573" y="33783"/>
                      <a:pt x="365118" y="36238"/>
                      <a:pt x="365118" y="38836"/>
                    </a:cubicBezTo>
                    <a:cubicBezTo>
                      <a:pt x="365118" y="42590"/>
                      <a:pt x="367717" y="45044"/>
                      <a:pt x="370172" y="45044"/>
                    </a:cubicBezTo>
                    <a:lnTo>
                      <a:pt x="370172" y="45044"/>
                    </a:lnTo>
                    <a:close/>
                    <a:moveTo>
                      <a:pt x="303327" y="45044"/>
                    </a:moveTo>
                    <a:cubicBezTo>
                      <a:pt x="307081" y="45044"/>
                      <a:pt x="309679" y="42590"/>
                      <a:pt x="309679" y="38836"/>
                    </a:cubicBezTo>
                    <a:cubicBezTo>
                      <a:pt x="309679" y="36382"/>
                      <a:pt x="307081" y="33783"/>
                      <a:pt x="303327" y="33783"/>
                    </a:cubicBezTo>
                    <a:cubicBezTo>
                      <a:pt x="300728" y="33783"/>
                      <a:pt x="296975" y="36238"/>
                      <a:pt x="296975" y="38836"/>
                    </a:cubicBezTo>
                    <a:cubicBezTo>
                      <a:pt x="296975" y="42590"/>
                      <a:pt x="300728" y="45044"/>
                      <a:pt x="303327" y="45044"/>
                    </a:cubicBezTo>
                    <a:lnTo>
                      <a:pt x="303327" y="45044"/>
                    </a:lnTo>
                    <a:close/>
                    <a:moveTo>
                      <a:pt x="236338" y="45044"/>
                    </a:moveTo>
                    <a:cubicBezTo>
                      <a:pt x="238937" y="45044"/>
                      <a:pt x="242690" y="42590"/>
                      <a:pt x="242690" y="38836"/>
                    </a:cubicBezTo>
                    <a:cubicBezTo>
                      <a:pt x="242690" y="36382"/>
                      <a:pt x="238937" y="33783"/>
                      <a:pt x="236338" y="33783"/>
                    </a:cubicBezTo>
                    <a:cubicBezTo>
                      <a:pt x="232584" y="33783"/>
                      <a:pt x="229986" y="36238"/>
                      <a:pt x="229986" y="38836"/>
                    </a:cubicBezTo>
                    <a:cubicBezTo>
                      <a:pt x="229986" y="42590"/>
                      <a:pt x="232584" y="45044"/>
                      <a:pt x="236338" y="45044"/>
                    </a:cubicBezTo>
                    <a:lnTo>
                      <a:pt x="236338" y="45044"/>
                    </a:lnTo>
                    <a:close/>
                    <a:moveTo>
                      <a:pt x="198368" y="291488"/>
                    </a:moveTo>
                    <a:lnTo>
                      <a:pt x="198368" y="237782"/>
                    </a:lnTo>
                    <a:lnTo>
                      <a:pt x="233739" y="237782"/>
                    </a:lnTo>
                    <a:lnTo>
                      <a:pt x="233739" y="291488"/>
                    </a:lnTo>
                    <a:lnTo>
                      <a:pt x="293077" y="291488"/>
                    </a:lnTo>
                    <a:lnTo>
                      <a:pt x="293077" y="206453"/>
                    </a:lnTo>
                    <a:lnTo>
                      <a:pt x="215982" y="131379"/>
                    </a:lnTo>
                    <a:lnTo>
                      <a:pt x="140186" y="206453"/>
                    </a:lnTo>
                    <a:lnTo>
                      <a:pt x="140186" y="291488"/>
                    </a:lnTo>
                    <a:lnTo>
                      <a:pt x="198368" y="291488"/>
                    </a:lnTo>
                    <a:lnTo>
                      <a:pt x="198368" y="291488"/>
                    </a:lnTo>
                    <a:lnTo>
                      <a:pt x="198368" y="291488"/>
                    </a:lnTo>
                    <a:close/>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2" name="zoom">
                <a:extLst>
                  <a:ext uri="{FF2B5EF4-FFF2-40B4-BE49-F238E27FC236}">
                    <a16:creationId xmlns:a16="http://schemas.microsoft.com/office/drawing/2014/main" id="{F007C981-34F6-21B4-83CB-7340F16FC542}"/>
                  </a:ext>
                </a:extLst>
              </p:cNvPr>
              <p:cNvSpPr>
                <a:spLocks noChangeAspect="1" noEditPoints="1"/>
              </p:cNvSpPr>
              <p:nvPr/>
            </p:nvSpPr>
            <p:spPr bwMode="auto">
              <a:xfrm flipH="1">
                <a:off x="5051822" y="2738331"/>
                <a:ext cx="599982" cy="592725"/>
              </a:xfrm>
              <a:custGeom>
                <a:avLst/>
                <a:gdLst>
                  <a:gd name="T0" fmla="*/ 120 w 343"/>
                  <a:gd name="T1" fmla="*/ 111 h 338"/>
                  <a:gd name="T2" fmla="*/ 231 w 343"/>
                  <a:gd name="T3" fmla="*/ 0 h 338"/>
                  <a:gd name="T4" fmla="*/ 343 w 343"/>
                  <a:gd name="T5" fmla="*/ 111 h 338"/>
                  <a:gd name="T6" fmla="*/ 231 w 343"/>
                  <a:gd name="T7" fmla="*/ 223 h 338"/>
                  <a:gd name="T8" fmla="*/ 120 w 343"/>
                  <a:gd name="T9" fmla="*/ 111 h 338"/>
                  <a:gd name="T10" fmla="*/ 152 w 343"/>
                  <a:gd name="T11" fmla="*/ 189 h 338"/>
                  <a:gd name="T12" fmla="*/ 0 w 343"/>
                  <a:gd name="T13" fmla="*/ 338 h 338"/>
                  <a:gd name="T14" fmla="*/ 231 w 343"/>
                  <a:gd name="T15" fmla="*/ 64 h 338"/>
                  <a:gd name="T16" fmla="*/ 231 w 343"/>
                  <a:gd name="T17" fmla="*/ 159 h 338"/>
                  <a:gd name="T18" fmla="*/ 279 w 343"/>
                  <a:gd name="T19" fmla="*/ 111 h 338"/>
                  <a:gd name="T20" fmla="*/ 184 w 343"/>
                  <a:gd name="T21" fmla="*/ 11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338">
                    <a:moveTo>
                      <a:pt x="120" y="111"/>
                    </a:moveTo>
                    <a:cubicBezTo>
                      <a:pt x="120" y="50"/>
                      <a:pt x="170" y="0"/>
                      <a:pt x="231" y="0"/>
                    </a:cubicBezTo>
                    <a:cubicBezTo>
                      <a:pt x="293" y="0"/>
                      <a:pt x="343" y="50"/>
                      <a:pt x="343" y="111"/>
                    </a:cubicBezTo>
                    <a:cubicBezTo>
                      <a:pt x="343" y="173"/>
                      <a:pt x="293" y="223"/>
                      <a:pt x="231" y="223"/>
                    </a:cubicBezTo>
                    <a:cubicBezTo>
                      <a:pt x="170" y="223"/>
                      <a:pt x="120" y="173"/>
                      <a:pt x="120" y="111"/>
                    </a:cubicBezTo>
                    <a:close/>
                    <a:moveTo>
                      <a:pt x="152" y="189"/>
                    </a:moveTo>
                    <a:cubicBezTo>
                      <a:pt x="0" y="338"/>
                      <a:pt x="0" y="338"/>
                      <a:pt x="0" y="338"/>
                    </a:cubicBezTo>
                    <a:moveTo>
                      <a:pt x="231" y="64"/>
                    </a:moveTo>
                    <a:cubicBezTo>
                      <a:pt x="231" y="159"/>
                      <a:pt x="231" y="159"/>
                      <a:pt x="231" y="159"/>
                    </a:cubicBezTo>
                    <a:moveTo>
                      <a:pt x="279" y="111"/>
                    </a:moveTo>
                    <a:cubicBezTo>
                      <a:pt x="184" y="111"/>
                      <a:pt x="184" y="111"/>
                      <a:pt x="184" y="111"/>
                    </a:cubicBezTo>
                  </a:path>
                </a:pathLst>
              </a:custGeom>
              <a:solidFill>
                <a:schemeClr val="bg1">
                  <a:lumMod val="95000"/>
                </a:schemeClr>
              </a:solidFill>
              <a:ln w="28575" cap="sq">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77" name="Group 76">
            <a:extLst>
              <a:ext uri="{FF2B5EF4-FFF2-40B4-BE49-F238E27FC236}">
                <a16:creationId xmlns:a16="http://schemas.microsoft.com/office/drawing/2014/main" id="{FA9A14E0-CD1B-898B-8DD4-A1F4F7C67F88}"/>
              </a:ext>
            </a:extLst>
          </p:cNvPr>
          <p:cNvGrpSpPr/>
          <p:nvPr/>
        </p:nvGrpSpPr>
        <p:grpSpPr>
          <a:xfrm>
            <a:off x="6159862" y="1494514"/>
            <a:ext cx="2661119" cy="4703086"/>
            <a:chOff x="6159862" y="1494514"/>
            <a:chExt cx="2661119" cy="4703086"/>
          </a:xfrm>
        </p:grpSpPr>
        <p:grpSp>
          <p:nvGrpSpPr>
            <p:cNvPr id="24" name="Group 23">
              <a:extLst>
                <a:ext uri="{FF2B5EF4-FFF2-40B4-BE49-F238E27FC236}">
                  <a16:creationId xmlns:a16="http://schemas.microsoft.com/office/drawing/2014/main" id="{580D07CC-BD97-0E00-4555-E53F5A81BF5F}"/>
                </a:ext>
                <a:ext uri="{C183D7F6-B498-43B3-948B-1728B52AA6E4}">
                  <adec:decorative xmlns:adec="http://schemas.microsoft.com/office/drawing/2017/decorative" val="1"/>
                </a:ext>
              </a:extLst>
            </p:cNvPr>
            <p:cNvGrpSpPr/>
            <p:nvPr/>
          </p:nvGrpSpPr>
          <p:grpSpPr>
            <a:xfrm>
              <a:off x="6159862" y="1494514"/>
              <a:ext cx="2661119" cy="4703086"/>
              <a:chOff x="6159862" y="1494514"/>
              <a:chExt cx="2661119" cy="4703086"/>
            </a:xfrm>
          </p:grpSpPr>
          <p:sp>
            <p:nvSpPr>
              <p:cNvPr id="6" name="Rectangle: Rounded Corners 5">
                <a:extLst>
                  <a:ext uri="{FF2B5EF4-FFF2-40B4-BE49-F238E27FC236}">
                    <a16:creationId xmlns:a16="http://schemas.microsoft.com/office/drawing/2014/main" id="{F3FFFED9-EFDA-3A99-6F52-D9ECBE016F84}"/>
                  </a:ext>
                  <a:ext uri="{C183D7F6-B498-43B3-948B-1728B52AA6E4}">
                    <adec:decorative xmlns:adec="http://schemas.microsoft.com/office/drawing/2017/decorative" val="1"/>
                  </a:ext>
                </a:extLst>
              </p:cNvPr>
              <p:cNvSpPr/>
              <p:nvPr/>
            </p:nvSpPr>
            <p:spPr bwMode="auto">
              <a:xfrm>
                <a:off x="6159862" y="1498600"/>
                <a:ext cx="2661119" cy="4699000"/>
              </a:xfrm>
              <a:prstGeom prst="roundRect">
                <a:avLst>
                  <a:gd name="adj" fmla="val 47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2" name="Rectangle: Top Corners Rounded 71">
                <a:extLst>
                  <a:ext uri="{FF2B5EF4-FFF2-40B4-BE49-F238E27FC236}">
                    <a16:creationId xmlns:a16="http://schemas.microsoft.com/office/drawing/2014/main" id="{84B245ED-EE55-9220-6B18-3209D7082FEA}"/>
                  </a:ext>
                </a:extLst>
              </p:cNvPr>
              <p:cNvSpPr/>
              <p:nvPr/>
            </p:nvSpPr>
            <p:spPr bwMode="auto">
              <a:xfrm>
                <a:off x="6159862" y="1494514"/>
                <a:ext cx="2661119" cy="164812"/>
              </a:xfrm>
              <a:prstGeom prst="round2SameRect">
                <a:avLst>
                  <a:gd name="adj1" fmla="val 50000"/>
                  <a:gd name="adj2" fmla="val 0"/>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11" name="TextBox 10">
              <a:extLst>
                <a:ext uri="{FF2B5EF4-FFF2-40B4-BE49-F238E27FC236}">
                  <a16:creationId xmlns:a16="http://schemas.microsoft.com/office/drawing/2014/main" id="{046D4271-F812-2FF0-32A3-586D72D5D63E}"/>
                </a:ext>
              </a:extLst>
            </p:cNvPr>
            <p:cNvSpPr txBox="1"/>
            <p:nvPr/>
          </p:nvSpPr>
          <p:spPr>
            <a:xfrm>
              <a:off x="6473261" y="3724275"/>
              <a:ext cx="2034319" cy="22159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This allows for understanding </a:t>
              </a:r>
              <a:br>
                <a:rPr kumimoji="0" lang="en-US" sz="1800" b="0" i="0" u="none" strike="noStrike" kern="1200" cap="none" spc="0" normalizeH="0" baseline="0" noProof="0">
                  <a:ln>
                    <a:noFill/>
                  </a:ln>
                  <a:solidFill>
                    <a:srgbClr val="000000"/>
                  </a:solidFill>
                  <a:effectLst/>
                  <a:uLnTx/>
                  <a:uFillTx/>
                  <a:latin typeface="Segoe UI"/>
                  <a:ea typeface="+mn-ea"/>
                  <a:cs typeface="+mn-cs"/>
                </a:rPr>
              </a:br>
              <a:r>
                <a:rPr kumimoji="0" lang="en-US" sz="1800" b="0" i="0" u="none" strike="noStrike" kern="1200" cap="none" spc="0" normalizeH="0" baseline="0" noProof="0">
                  <a:ln>
                    <a:noFill/>
                  </a:ln>
                  <a:solidFill>
                    <a:srgbClr val="000000"/>
                  </a:solidFill>
                  <a:effectLst/>
                  <a:uLnTx/>
                  <a:uFillTx/>
                  <a:latin typeface="Segoe UI"/>
                  <a:ea typeface="+mn-ea"/>
                  <a:cs typeface="+mn-cs"/>
                </a:rPr>
                <a:t>of dependent requests, cookies, headers, links, causes, sequences of how the page was actually loaded.</a:t>
              </a:r>
            </a:p>
          </p:txBody>
        </p:sp>
        <p:grpSp>
          <p:nvGrpSpPr>
            <p:cNvPr id="68" name="Group 67">
              <a:extLst>
                <a:ext uri="{FF2B5EF4-FFF2-40B4-BE49-F238E27FC236}">
                  <a16:creationId xmlns:a16="http://schemas.microsoft.com/office/drawing/2014/main" id="{7ACCAF53-CBA1-32C2-4851-7C129568B253}"/>
                </a:ext>
                <a:ext uri="{C183D7F6-B498-43B3-948B-1728B52AA6E4}">
                  <adec:decorative xmlns:adec="http://schemas.microsoft.com/office/drawing/2017/decorative" val="1"/>
                </a:ext>
              </a:extLst>
            </p:cNvPr>
            <p:cNvGrpSpPr/>
            <p:nvPr/>
          </p:nvGrpSpPr>
          <p:grpSpPr>
            <a:xfrm>
              <a:off x="6923630" y="2142272"/>
              <a:ext cx="1466427" cy="960844"/>
              <a:chOff x="6923630" y="2329597"/>
              <a:chExt cx="1466427" cy="960844"/>
            </a:xfrm>
          </p:grpSpPr>
          <p:grpSp>
            <p:nvGrpSpPr>
              <p:cNvPr id="25" name="Group 24">
                <a:extLst>
                  <a:ext uri="{FF2B5EF4-FFF2-40B4-BE49-F238E27FC236}">
                    <a16:creationId xmlns:a16="http://schemas.microsoft.com/office/drawing/2014/main" id="{7ECFF5AA-F9D7-F9D2-7C1B-83C93533B7B5}"/>
                  </a:ext>
                </a:extLst>
              </p:cNvPr>
              <p:cNvGrpSpPr/>
              <p:nvPr/>
            </p:nvGrpSpPr>
            <p:grpSpPr>
              <a:xfrm>
                <a:off x="6923630" y="2329597"/>
                <a:ext cx="1133579" cy="960844"/>
                <a:chOff x="3892301" y="3197442"/>
                <a:chExt cx="385439" cy="326706"/>
              </a:xfrm>
            </p:grpSpPr>
            <p:sp>
              <p:nvSpPr>
                <p:cNvPr id="26" name="Freeform 43">
                  <a:extLst>
                    <a:ext uri="{FF2B5EF4-FFF2-40B4-BE49-F238E27FC236}">
                      <a16:creationId xmlns:a16="http://schemas.microsoft.com/office/drawing/2014/main" id="{7AAD9EC3-5CB4-7319-4988-C15238295B70}"/>
                    </a:ext>
                  </a:extLst>
                </p:cNvPr>
                <p:cNvSpPr>
                  <a:spLocks/>
                </p:cNvSpPr>
                <p:nvPr/>
              </p:nvSpPr>
              <p:spPr bwMode="auto">
                <a:xfrm>
                  <a:off x="3892301" y="3197442"/>
                  <a:ext cx="385439" cy="326706"/>
                </a:xfrm>
                <a:custGeom>
                  <a:avLst/>
                  <a:gdLst>
                    <a:gd name="T0" fmla="*/ 164 w 420"/>
                    <a:gd name="T1" fmla="*/ 0 h 356"/>
                    <a:gd name="T2" fmla="*/ 420 w 420"/>
                    <a:gd name="T3" fmla="*/ 0 h 356"/>
                    <a:gd name="T4" fmla="*/ 420 w 420"/>
                    <a:gd name="T5" fmla="*/ 356 h 356"/>
                    <a:gd name="T6" fmla="*/ 0 w 420"/>
                    <a:gd name="T7" fmla="*/ 356 h 356"/>
                    <a:gd name="T8" fmla="*/ 0 w 420"/>
                    <a:gd name="T9" fmla="*/ 0 h 356"/>
                    <a:gd name="T10" fmla="*/ 88 w 420"/>
                    <a:gd name="T11" fmla="*/ 0 h 356"/>
                  </a:gdLst>
                  <a:ahLst/>
                  <a:cxnLst>
                    <a:cxn ang="0">
                      <a:pos x="T0" y="T1"/>
                    </a:cxn>
                    <a:cxn ang="0">
                      <a:pos x="T2" y="T3"/>
                    </a:cxn>
                    <a:cxn ang="0">
                      <a:pos x="T4" y="T5"/>
                    </a:cxn>
                    <a:cxn ang="0">
                      <a:pos x="T6" y="T7"/>
                    </a:cxn>
                    <a:cxn ang="0">
                      <a:pos x="T8" y="T9"/>
                    </a:cxn>
                    <a:cxn ang="0">
                      <a:pos x="T10" y="T11"/>
                    </a:cxn>
                  </a:cxnLst>
                  <a:rect l="0" t="0" r="r" b="b"/>
                  <a:pathLst>
                    <a:path w="420" h="356">
                      <a:moveTo>
                        <a:pt x="164" y="0"/>
                      </a:moveTo>
                      <a:lnTo>
                        <a:pt x="420" y="0"/>
                      </a:lnTo>
                      <a:lnTo>
                        <a:pt x="420" y="356"/>
                      </a:lnTo>
                      <a:lnTo>
                        <a:pt x="0" y="356"/>
                      </a:lnTo>
                      <a:lnTo>
                        <a:pt x="0" y="0"/>
                      </a:lnTo>
                      <a:lnTo>
                        <a:pt x="88" y="0"/>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7" name="Freeform 44">
                  <a:extLst>
                    <a:ext uri="{FF2B5EF4-FFF2-40B4-BE49-F238E27FC236}">
                      <a16:creationId xmlns:a16="http://schemas.microsoft.com/office/drawing/2014/main" id="{6DF1E593-DB61-423A-3589-C8A5AA1F8D15}"/>
                    </a:ext>
                  </a:extLst>
                </p:cNvPr>
                <p:cNvSpPr>
                  <a:spLocks/>
                </p:cNvSpPr>
                <p:nvPr/>
              </p:nvSpPr>
              <p:spPr bwMode="auto">
                <a:xfrm flipV="1">
                  <a:off x="3969389" y="3225140"/>
                  <a:ext cx="308351" cy="45719"/>
                </a:xfrm>
                <a:custGeom>
                  <a:avLst/>
                  <a:gdLst>
                    <a:gd name="T0" fmla="*/ 0 w 64"/>
                    <a:gd name="T1" fmla="*/ 64 w 64"/>
                  </a:gdLst>
                  <a:ahLst/>
                  <a:cxnLst>
                    <a:cxn ang="0">
                      <a:pos x="T0" y="0"/>
                    </a:cxn>
                    <a:cxn ang="0">
                      <a:pos x="T1" y="0"/>
                    </a:cxn>
                  </a:cxnLst>
                  <a:rect l="0" t="0" r="r" b="b"/>
                  <a:pathLst>
                    <a:path w="64">
                      <a:moveTo>
                        <a:pt x="0" y="0"/>
                      </a:moveTo>
                      <a:cubicBezTo>
                        <a:pt x="64" y="0"/>
                        <a:pt x="64" y="0"/>
                        <a:pt x="64"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8" name="Freeform 45">
                  <a:extLst>
                    <a:ext uri="{FF2B5EF4-FFF2-40B4-BE49-F238E27FC236}">
                      <a16:creationId xmlns:a16="http://schemas.microsoft.com/office/drawing/2014/main" id="{E91DAF08-DA97-7D66-B4FF-8401F2D2E6CF}"/>
                    </a:ext>
                  </a:extLst>
                </p:cNvPr>
                <p:cNvSpPr>
                  <a:spLocks/>
                </p:cNvSpPr>
                <p:nvPr/>
              </p:nvSpPr>
              <p:spPr bwMode="auto">
                <a:xfrm>
                  <a:off x="3892301" y="3270859"/>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29" name="Oval 46">
                  <a:extLst>
                    <a:ext uri="{FF2B5EF4-FFF2-40B4-BE49-F238E27FC236}">
                      <a16:creationId xmlns:a16="http://schemas.microsoft.com/office/drawing/2014/main" id="{5926D1CC-8C8A-00B4-586E-4C3DE3D34EA1}"/>
                    </a:ext>
                  </a:extLst>
                </p:cNvPr>
                <p:cNvSpPr>
                  <a:spLocks noChangeArrowheads="1"/>
                </p:cNvSpPr>
                <p:nvPr/>
              </p:nvSpPr>
              <p:spPr bwMode="auto">
                <a:xfrm>
                  <a:off x="4226348"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0" name="Oval 47">
                  <a:extLst>
                    <a:ext uri="{FF2B5EF4-FFF2-40B4-BE49-F238E27FC236}">
                      <a16:creationId xmlns:a16="http://schemas.microsoft.com/office/drawing/2014/main" id="{D0CA3B89-05DD-AFCD-4C8D-02F1A62F55B8}"/>
                    </a:ext>
                  </a:extLst>
                </p:cNvPr>
                <p:cNvSpPr>
                  <a:spLocks noChangeArrowheads="1"/>
                </p:cNvSpPr>
                <p:nvPr/>
              </p:nvSpPr>
              <p:spPr bwMode="auto">
                <a:xfrm>
                  <a:off x="4163944"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1" name="Oval 48">
                  <a:extLst>
                    <a:ext uri="{FF2B5EF4-FFF2-40B4-BE49-F238E27FC236}">
                      <a16:creationId xmlns:a16="http://schemas.microsoft.com/office/drawing/2014/main" id="{38619102-CAF9-D543-B993-5DFC3559B91F}"/>
                    </a:ext>
                  </a:extLst>
                </p:cNvPr>
                <p:cNvSpPr>
                  <a:spLocks noChangeArrowheads="1"/>
                </p:cNvSpPr>
                <p:nvPr/>
              </p:nvSpPr>
              <p:spPr bwMode="auto">
                <a:xfrm>
                  <a:off x="4101539"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2" name="Freeform 45">
                  <a:extLst>
                    <a:ext uri="{FF2B5EF4-FFF2-40B4-BE49-F238E27FC236}">
                      <a16:creationId xmlns:a16="http://schemas.microsoft.com/office/drawing/2014/main" id="{8D149E9E-621E-3FEE-ECFE-8C4BD40C7E1E}"/>
                    </a:ext>
                  </a:extLst>
                </p:cNvPr>
                <p:cNvSpPr>
                  <a:spLocks/>
                </p:cNvSpPr>
                <p:nvPr/>
              </p:nvSpPr>
              <p:spPr bwMode="auto">
                <a:xfrm>
                  <a:off x="3974995" y="3197442"/>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5" name="Oval 34">
                <a:extLst>
                  <a:ext uri="{FF2B5EF4-FFF2-40B4-BE49-F238E27FC236}">
                    <a16:creationId xmlns:a16="http://schemas.microsoft.com/office/drawing/2014/main" id="{1DC18E68-4910-784A-DD2A-7B1DF3EF1452}"/>
                  </a:ext>
                </a:extLst>
              </p:cNvPr>
              <p:cNvSpPr/>
              <p:nvPr/>
            </p:nvSpPr>
            <p:spPr bwMode="auto">
              <a:xfrm>
                <a:off x="7895678" y="2734531"/>
                <a:ext cx="352110" cy="352110"/>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3" name="list_4">
                <a:extLst>
                  <a:ext uri="{FF2B5EF4-FFF2-40B4-BE49-F238E27FC236}">
                    <a16:creationId xmlns:a16="http://schemas.microsoft.com/office/drawing/2014/main" id="{7D022371-A9D2-81D5-1350-07BDC60AC1FE}"/>
                  </a:ext>
                </a:extLst>
              </p:cNvPr>
              <p:cNvSpPr>
                <a:spLocks noChangeAspect="1" noEditPoints="1"/>
              </p:cNvSpPr>
              <p:nvPr/>
            </p:nvSpPr>
            <p:spPr bwMode="auto">
              <a:xfrm>
                <a:off x="7073262" y="2734187"/>
                <a:ext cx="530515" cy="358570"/>
              </a:xfrm>
              <a:custGeom>
                <a:avLst/>
                <a:gdLst>
                  <a:gd name="T0" fmla="*/ 90 w 253"/>
                  <a:gd name="T1" fmla="*/ 24 h 171"/>
                  <a:gd name="T2" fmla="*/ 253 w 253"/>
                  <a:gd name="T3" fmla="*/ 24 h 171"/>
                  <a:gd name="T4" fmla="*/ 90 w 253"/>
                  <a:gd name="T5" fmla="*/ 73 h 171"/>
                  <a:gd name="T6" fmla="*/ 253 w 253"/>
                  <a:gd name="T7" fmla="*/ 73 h 171"/>
                  <a:gd name="T8" fmla="*/ 90 w 253"/>
                  <a:gd name="T9" fmla="*/ 121 h 171"/>
                  <a:gd name="T10" fmla="*/ 253 w 253"/>
                  <a:gd name="T11" fmla="*/ 121 h 171"/>
                  <a:gd name="T12" fmla="*/ 90 w 253"/>
                  <a:gd name="T13" fmla="*/ 171 h 171"/>
                  <a:gd name="T14" fmla="*/ 253 w 253"/>
                  <a:gd name="T15" fmla="*/ 171 h 171"/>
                  <a:gd name="T16" fmla="*/ 0 w 253"/>
                  <a:gd name="T17" fmla="*/ 23 h 171"/>
                  <a:gd name="T18" fmla="*/ 17 w 253"/>
                  <a:gd name="T19" fmla="*/ 40 h 171"/>
                  <a:gd name="T20" fmla="*/ 58 w 253"/>
                  <a:gd name="T21" fmla="*/ 0 h 171"/>
                  <a:gd name="T22" fmla="*/ 0 w 253"/>
                  <a:gd name="T23" fmla="*/ 121 h 171"/>
                  <a:gd name="T24" fmla="*/ 17 w 253"/>
                  <a:gd name="T25" fmla="*/ 138 h 171"/>
                  <a:gd name="T26" fmla="*/ 58 w 253"/>
                  <a:gd name="T27" fmla="*/ 9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171">
                    <a:moveTo>
                      <a:pt x="90" y="24"/>
                    </a:moveTo>
                    <a:lnTo>
                      <a:pt x="253" y="24"/>
                    </a:lnTo>
                    <a:moveTo>
                      <a:pt x="90" y="73"/>
                    </a:moveTo>
                    <a:lnTo>
                      <a:pt x="253" y="73"/>
                    </a:lnTo>
                    <a:moveTo>
                      <a:pt x="90" y="121"/>
                    </a:moveTo>
                    <a:lnTo>
                      <a:pt x="253" y="121"/>
                    </a:lnTo>
                    <a:moveTo>
                      <a:pt x="90" y="171"/>
                    </a:moveTo>
                    <a:lnTo>
                      <a:pt x="253" y="171"/>
                    </a:lnTo>
                    <a:moveTo>
                      <a:pt x="0" y="23"/>
                    </a:moveTo>
                    <a:lnTo>
                      <a:pt x="17" y="40"/>
                    </a:lnTo>
                    <a:lnTo>
                      <a:pt x="58" y="0"/>
                    </a:lnTo>
                    <a:moveTo>
                      <a:pt x="0" y="121"/>
                    </a:moveTo>
                    <a:lnTo>
                      <a:pt x="17" y="138"/>
                    </a:lnTo>
                    <a:lnTo>
                      <a:pt x="58" y="98"/>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4" name="Eye">
                <a:extLst>
                  <a:ext uri="{FF2B5EF4-FFF2-40B4-BE49-F238E27FC236}">
                    <a16:creationId xmlns:a16="http://schemas.microsoft.com/office/drawing/2014/main" id="{7CD2F659-D127-04CA-863A-1AD8E33B60CA}"/>
                  </a:ext>
                </a:extLst>
              </p:cNvPr>
              <p:cNvSpPr>
                <a:spLocks noChangeAspect="1" noEditPoints="1"/>
              </p:cNvSpPr>
              <p:nvPr/>
            </p:nvSpPr>
            <p:spPr bwMode="auto">
              <a:xfrm>
                <a:off x="7753409" y="2734187"/>
                <a:ext cx="636648" cy="351505"/>
              </a:xfrm>
              <a:custGeom>
                <a:avLst/>
                <a:gdLst>
                  <a:gd name="T0" fmla="*/ 3 w 346"/>
                  <a:gd name="T1" fmla="*/ 91 h 190"/>
                  <a:gd name="T2" fmla="*/ 173 w 346"/>
                  <a:gd name="T3" fmla="*/ 0 h 190"/>
                  <a:gd name="T4" fmla="*/ 346 w 346"/>
                  <a:gd name="T5" fmla="*/ 95 h 190"/>
                  <a:gd name="T6" fmla="*/ 173 w 346"/>
                  <a:gd name="T7" fmla="*/ 190 h 190"/>
                  <a:gd name="T8" fmla="*/ 6 w 346"/>
                  <a:gd name="T9" fmla="*/ 102 h 190"/>
                  <a:gd name="T10" fmla="*/ 0 w 346"/>
                  <a:gd name="T11" fmla="*/ 95 h 190"/>
                  <a:gd name="T12" fmla="*/ 3 w 346"/>
                  <a:gd name="T13" fmla="*/ 91 h 190"/>
                  <a:gd name="T14" fmla="*/ 173 w 346"/>
                  <a:gd name="T15" fmla="*/ 0 h 190"/>
                  <a:gd name="T16" fmla="*/ 73 w 346"/>
                  <a:gd name="T17" fmla="*/ 95 h 190"/>
                  <a:gd name="T18" fmla="*/ 173 w 346"/>
                  <a:gd name="T19" fmla="*/ 190 h 190"/>
                  <a:gd name="T20" fmla="*/ 273 w 346"/>
                  <a:gd name="T21" fmla="*/ 95 h 190"/>
                  <a:gd name="T22" fmla="*/ 173 w 346"/>
                  <a:gd name="T23" fmla="*/ 0 h 190"/>
                  <a:gd name="T24" fmla="*/ 173 w 346"/>
                  <a:gd name="T25" fmla="*/ 56 h 190"/>
                  <a:gd name="T26" fmla="*/ 134 w 346"/>
                  <a:gd name="T27" fmla="*/ 95 h 190"/>
                  <a:gd name="T28" fmla="*/ 173 w 346"/>
                  <a:gd name="T29" fmla="*/ 135 h 190"/>
                  <a:gd name="T30" fmla="*/ 213 w 346"/>
                  <a:gd name="T31" fmla="*/ 95 h 190"/>
                  <a:gd name="T32" fmla="*/ 173 w 346"/>
                  <a:gd name="T33" fmla="*/ 5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190">
                    <a:moveTo>
                      <a:pt x="3" y="91"/>
                    </a:moveTo>
                    <a:cubicBezTo>
                      <a:pt x="17" y="73"/>
                      <a:pt x="77" y="0"/>
                      <a:pt x="173" y="0"/>
                    </a:cubicBezTo>
                    <a:cubicBezTo>
                      <a:pt x="283" y="0"/>
                      <a:pt x="346" y="95"/>
                      <a:pt x="346" y="95"/>
                    </a:cubicBezTo>
                    <a:cubicBezTo>
                      <a:pt x="346" y="95"/>
                      <a:pt x="283" y="190"/>
                      <a:pt x="173" y="190"/>
                    </a:cubicBezTo>
                    <a:cubicBezTo>
                      <a:pt x="82" y="190"/>
                      <a:pt x="23" y="125"/>
                      <a:pt x="6" y="102"/>
                    </a:cubicBezTo>
                    <a:cubicBezTo>
                      <a:pt x="2" y="98"/>
                      <a:pt x="0" y="95"/>
                      <a:pt x="0" y="95"/>
                    </a:cubicBezTo>
                    <a:cubicBezTo>
                      <a:pt x="0" y="95"/>
                      <a:pt x="1" y="94"/>
                      <a:pt x="3" y="91"/>
                    </a:cubicBezTo>
                    <a:close/>
                    <a:moveTo>
                      <a:pt x="173" y="0"/>
                    </a:moveTo>
                    <a:cubicBezTo>
                      <a:pt x="118" y="0"/>
                      <a:pt x="73" y="42"/>
                      <a:pt x="73" y="95"/>
                    </a:cubicBezTo>
                    <a:cubicBezTo>
                      <a:pt x="73" y="148"/>
                      <a:pt x="118" y="190"/>
                      <a:pt x="173" y="190"/>
                    </a:cubicBezTo>
                    <a:cubicBezTo>
                      <a:pt x="228" y="190"/>
                      <a:pt x="273" y="148"/>
                      <a:pt x="273" y="95"/>
                    </a:cubicBezTo>
                    <a:cubicBezTo>
                      <a:pt x="273" y="42"/>
                      <a:pt x="228" y="0"/>
                      <a:pt x="173" y="0"/>
                    </a:cubicBezTo>
                    <a:close/>
                    <a:moveTo>
                      <a:pt x="173" y="56"/>
                    </a:moveTo>
                    <a:cubicBezTo>
                      <a:pt x="151" y="56"/>
                      <a:pt x="134" y="73"/>
                      <a:pt x="134" y="95"/>
                    </a:cubicBezTo>
                    <a:cubicBezTo>
                      <a:pt x="134" y="117"/>
                      <a:pt x="151" y="135"/>
                      <a:pt x="173" y="135"/>
                    </a:cubicBezTo>
                    <a:cubicBezTo>
                      <a:pt x="195" y="135"/>
                      <a:pt x="213" y="117"/>
                      <a:pt x="213" y="95"/>
                    </a:cubicBezTo>
                    <a:cubicBezTo>
                      <a:pt x="213" y="73"/>
                      <a:pt x="195" y="56"/>
                      <a:pt x="173" y="56"/>
                    </a:cubicBezTo>
                    <a:close/>
                  </a:path>
                </a:pathLst>
              </a:custGeom>
              <a:solidFill>
                <a:schemeClr val="bg1">
                  <a:lumMod val="95000"/>
                </a:schemeClr>
              </a:solidFill>
              <a:ln w="28575" cap="flat">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grpSp>
        <p:nvGrpSpPr>
          <p:cNvPr id="78" name="Group 77">
            <a:extLst>
              <a:ext uri="{FF2B5EF4-FFF2-40B4-BE49-F238E27FC236}">
                <a16:creationId xmlns:a16="http://schemas.microsoft.com/office/drawing/2014/main" id="{7A190484-FA70-8801-F07F-353519B1D147}"/>
              </a:ext>
            </a:extLst>
          </p:cNvPr>
          <p:cNvGrpSpPr/>
          <p:nvPr/>
        </p:nvGrpSpPr>
        <p:grpSpPr>
          <a:xfrm>
            <a:off x="8945662" y="1494514"/>
            <a:ext cx="2661119" cy="4703086"/>
            <a:chOff x="8945662" y="1494514"/>
            <a:chExt cx="2661119" cy="4703086"/>
          </a:xfrm>
        </p:grpSpPr>
        <p:grpSp>
          <p:nvGrpSpPr>
            <p:cNvPr id="69" name="Group 68">
              <a:extLst>
                <a:ext uri="{FF2B5EF4-FFF2-40B4-BE49-F238E27FC236}">
                  <a16:creationId xmlns:a16="http://schemas.microsoft.com/office/drawing/2014/main" id="{47A4E08C-6E89-B2CC-93DC-12E5F0AE5FA0}"/>
                </a:ext>
                <a:ext uri="{C183D7F6-B498-43B3-948B-1728B52AA6E4}">
                  <adec:decorative xmlns:adec="http://schemas.microsoft.com/office/drawing/2017/decorative" val="1"/>
                </a:ext>
              </a:extLst>
            </p:cNvPr>
            <p:cNvGrpSpPr/>
            <p:nvPr/>
          </p:nvGrpSpPr>
          <p:grpSpPr>
            <a:xfrm>
              <a:off x="8945662" y="1494514"/>
              <a:ext cx="2661119" cy="4703086"/>
              <a:chOff x="8945662" y="1494514"/>
              <a:chExt cx="2661119" cy="4703086"/>
            </a:xfrm>
          </p:grpSpPr>
          <p:sp>
            <p:nvSpPr>
              <p:cNvPr id="7" name="Rectangle: Rounded Corners 6">
                <a:extLst>
                  <a:ext uri="{FF2B5EF4-FFF2-40B4-BE49-F238E27FC236}">
                    <a16:creationId xmlns:a16="http://schemas.microsoft.com/office/drawing/2014/main" id="{9DA11616-3499-AD65-170C-8A0FF47E5982}"/>
                  </a:ext>
                </a:extLst>
              </p:cNvPr>
              <p:cNvSpPr/>
              <p:nvPr/>
            </p:nvSpPr>
            <p:spPr bwMode="auto">
              <a:xfrm>
                <a:off x="8945662" y="1498600"/>
                <a:ext cx="2661119" cy="4699000"/>
              </a:xfrm>
              <a:prstGeom prst="roundRect">
                <a:avLst>
                  <a:gd name="adj" fmla="val 47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73" name="Rectangle: Top Corners Rounded 72">
                <a:extLst>
                  <a:ext uri="{FF2B5EF4-FFF2-40B4-BE49-F238E27FC236}">
                    <a16:creationId xmlns:a16="http://schemas.microsoft.com/office/drawing/2014/main" id="{E1D0E528-3849-50A2-EA20-5D6E6D106017}"/>
                  </a:ext>
                </a:extLst>
              </p:cNvPr>
              <p:cNvSpPr/>
              <p:nvPr/>
            </p:nvSpPr>
            <p:spPr bwMode="auto">
              <a:xfrm>
                <a:off x="8945662" y="1494514"/>
                <a:ext cx="2661119" cy="164812"/>
              </a:xfrm>
              <a:prstGeom prst="round2SameRect">
                <a:avLst>
                  <a:gd name="adj1" fmla="val 50000"/>
                  <a:gd name="adj2"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
          <p:nvSpPr>
            <p:cNvPr id="12" name="TextBox 11">
              <a:extLst>
                <a:ext uri="{FF2B5EF4-FFF2-40B4-BE49-F238E27FC236}">
                  <a16:creationId xmlns:a16="http://schemas.microsoft.com/office/drawing/2014/main" id="{9C228CE5-4B4F-D7D8-65DB-3D45A1FEC35F}"/>
                </a:ext>
              </a:extLst>
            </p:cNvPr>
            <p:cNvSpPr txBox="1"/>
            <p:nvPr/>
          </p:nvSpPr>
          <p:spPr>
            <a:xfrm>
              <a:off x="9259061" y="3724275"/>
              <a:ext cx="2183639" cy="221599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egoe UI"/>
                  <a:ea typeface="+mn-ea"/>
                  <a:cs typeface="+mn-cs"/>
                </a:rPr>
                <a:t>We hash the DOM and compare it to all the other DOM we have seen. We can then use the hash signatures to identify website similarity at a global internet scale. </a:t>
              </a:r>
            </a:p>
          </p:txBody>
        </p:sp>
        <p:grpSp>
          <p:nvGrpSpPr>
            <p:cNvPr id="74" name="Group 73">
              <a:extLst>
                <a:ext uri="{FF2B5EF4-FFF2-40B4-BE49-F238E27FC236}">
                  <a16:creationId xmlns:a16="http://schemas.microsoft.com/office/drawing/2014/main" id="{3BFF3733-601B-3130-2CC8-490B214C9657}"/>
                </a:ext>
                <a:ext uri="{C183D7F6-B498-43B3-948B-1728B52AA6E4}">
                  <adec:decorative xmlns:adec="http://schemas.microsoft.com/office/drawing/2017/decorative" val="1"/>
                </a:ext>
              </a:extLst>
            </p:cNvPr>
            <p:cNvGrpSpPr/>
            <p:nvPr/>
          </p:nvGrpSpPr>
          <p:grpSpPr>
            <a:xfrm>
              <a:off x="9385999" y="1906830"/>
              <a:ext cx="1780445" cy="1542244"/>
              <a:chOff x="9333790" y="1830630"/>
              <a:chExt cx="1780445" cy="1542244"/>
            </a:xfrm>
          </p:grpSpPr>
          <p:grpSp>
            <p:nvGrpSpPr>
              <p:cNvPr id="36" name="Group 35">
                <a:extLst>
                  <a:ext uri="{FF2B5EF4-FFF2-40B4-BE49-F238E27FC236}">
                    <a16:creationId xmlns:a16="http://schemas.microsoft.com/office/drawing/2014/main" id="{B5FED84F-722E-D91D-DBD5-27028E8C3B01}"/>
                  </a:ext>
                </a:extLst>
              </p:cNvPr>
              <p:cNvGrpSpPr/>
              <p:nvPr/>
            </p:nvGrpSpPr>
            <p:grpSpPr>
              <a:xfrm>
                <a:off x="9333790" y="1830630"/>
                <a:ext cx="798456" cy="676787"/>
                <a:chOff x="3892301" y="3197442"/>
                <a:chExt cx="385439" cy="326706"/>
              </a:xfrm>
            </p:grpSpPr>
            <p:sp>
              <p:nvSpPr>
                <p:cNvPr id="37" name="Freeform 43">
                  <a:extLst>
                    <a:ext uri="{FF2B5EF4-FFF2-40B4-BE49-F238E27FC236}">
                      <a16:creationId xmlns:a16="http://schemas.microsoft.com/office/drawing/2014/main" id="{F9F12223-39CE-5CEF-3089-6743E61B402A}"/>
                    </a:ext>
                  </a:extLst>
                </p:cNvPr>
                <p:cNvSpPr>
                  <a:spLocks/>
                </p:cNvSpPr>
                <p:nvPr/>
              </p:nvSpPr>
              <p:spPr bwMode="auto">
                <a:xfrm>
                  <a:off x="3892301" y="3197442"/>
                  <a:ext cx="385439" cy="326706"/>
                </a:xfrm>
                <a:custGeom>
                  <a:avLst/>
                  <a:gdLst>
                    <a:gd name="T0" fmla="*/ 164 w 420"/>
                    <a:gd name="T1" fmla="*/ 0 h 356"/>
                    <a:gd name="T2" fmla="*/ 420 w 420"/>
                    <a:gd name="T3" fmla="*/ 0 h 356"/>
                    <a:gd name="T4" fmla="*/ 420 w 420"/>
                    <a:gd name="T5" fmla="*/ 356 h 356"/>
                    <a:gd name="T6" fmla="*/ 0 w 420"/>
                    <a:gd name="T7" fmla="*/ 356 h 356"/>
                    <a:gd name="T8" fmla="*/ 0 w 420"/>
                    <a:gd name="T9" fmla="*/ 0 h 356"/>
                    <a:gd name="T10" fmla="*/ 88 w 420"/>
                    <a:gd name="T11" fmla="*/ 0 h 356"/>
                  </a:gdLst>
                  <a:ahLst/>
                  <a:cxnLst>
                    <a:cxn ang="0">
                      <a:pos x="T0" y="T1"/>
                    </a:cxn>
                    <a:cxn ang="0">
                      <a:pos x="T2" y="T3"/>
                    </a:cxn>
                    <a:cxn ang="0">
                      <a:pos x="T4" y="T5"/>
                    </a:cxn>
                    <a:cxn ang="0">
                      <a:pos x="T6" y="T7"/>
                    </a:cxn>
                    <a:cxn ang="0">
                      <a:pos x="T8" y="T9"/>
                    </a:cxn>
                    <a:cxn ang="0">
                      <a:pos x="T10" y="T11"/>
                    </a:cxn>
                  </a:cxnLst>
                  <a:rect l="0" t="0" r="r" b="b"/>
                  <a:pathLst>
                    <a:path w="420" h="356">
                      <a:moveTo>
                        <a:pt x="164" y="0"/>
                      </a:moveTo>
                      <a:lnTo>
                        <a:pt x="420" y="0"/>
                      </a:lnTo>
                      <a:lnTo>
                        <a:pt x="420" y="356"/>
                      </a:lnTo>
                      <a:lnTo>
                        <a:pt x="0" y="356"/>
                      </a:lnTo>
                      <a:lnTo>
                        <a:pt x="0" y="0"/>
                      </a:lnTo>
                      <a:lnTo>
                        <a:pt x="88" y="0"/>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8" name="Freeform 44">
                  <a:extLst>
                    <a:ext uri="{FF2B5EF4-FFF2-40B4-BE49-F238E27FC236}">
                      <a16:creationId xmlns:a16="http://schemas.microsoft.com/office/drawing/2014/main" id="{83CB991B-854C-F134-4C65-4B1C9DD00CD0}"/>
                    </a:ext>
                  </a:extLst>
                </p:cNvPr>
                <p:cNvSpPr>
                  <a:spLocks/>
                </p:cNvSpPr>
                <p:nvPr/>
              </p:nvSpPr>
              <p:spPr bwMode="auto">
                <a:xfrm flipV="1">
                  <a:off x="3969389" y="3225140"/>
                  <a:ext cx="308351" cy="45719"/>
                </a:xfrm>
                <a:custGeom>
                  <a:avLst/>
                  <a:gdLst>
                    <a:gd name="T0" fmla="*/ 0 w 64"/>
                    <a:gd name="T1" fmla="*/ 64 w 64"/>
                  </a:gdLst>
                  <a:ahLst/>
                  <a:cxnLst>
                    <a:cxn ang="0">
                      <a:pos x="T0" y="0"/>
                    </a:cxn>
                    <a:cxn ang="0">
                      <a:pos x="T1" y="0"/>
                    </a:cxn>
                  </a:cxnLst>
                  <a:rect l="0" t="0" r="r" b="b"/>
                  <a:pathLst>
                    <a:path w="64">
                      <a:moveTo>
                        <a:pt x="0" y="0"/>
                      </a:moveTo>
                      <a:cubicBezTo>
                        <a:pt x="64" y="0"/>
                        <a:pt x="64" y="0"/>
                        <a:pt x="64"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39" name="Freeform 45">
                  <a:extLst>
                    <a:ext uri="{FF2B5EF4-FFF2-40B4-BE49-F238E27FC236}">
                      <a16:creationId xmlns:a16="http://schemas.microsoft.com/office/drawing/2014/main" id="{34AA3570-D527-4286-013B-D723CE22CF63}"/>
                    </a:ext>
                  </a:extLst>
                </p:cNvPr>
                <p:cNvSpPr>
                  <a:spLocks/>
                </p:cNvSpPr>
                <p:nvPr/>
              </p:nvSpPr>
              <p:spPr bwMode="auto">
                <a:xfrm>
                  <a:off x="3892301" y="3270859"/>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0" name="Oval 46">
                  <a:extLst>
                    <a:ext uri="{FF2B5EF4-FFF2-40B4-BE49-F238E27FC236}">
                      <a16:creationId xmlns:a16="http://schemas.microsoft.com/office/drawing/2014/main" id="{06D60F92-800E-A75C-95E3-D9EAA8BA54E7}"/>
                    </a:ext>
                  </a:extLst>
                </p:cNvPr>
                <p:cNvSpPr>
                  <a:spLocks noChangeArrowheads="1"/>
                </p:cNvSpPr>
                <p:nvPr/>
              </p:nvSpPr>
              <p:spPr bwMode="auto">
                <a:xfrm>
                  <a:off x="4226348"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1" name="Oval 47">
                  <a:extLst>
                    <a:ext uri="{FF2B5EF4-FFF2-40B4-BE49-F238E27FC236}">
                      <a16:creationId xmlns:a16="http://schemas.microsoft.com/office/drawing/2014/main" id="{46899F85-63D5-1ACB-BE94-1A8D06888618}"/>
                    </a:ext>
                  </a:extLst>
                </p:cNvPr>
                <p:cNvSpPr>
                  <a:spLocks noChangeArrowheads="1"/>
                </p:cNvSpPr>
                <p:nvPr/>
              </p:nvSpPr>
              <p:spPr bwMode="auto">
                <a:xfrm>
                  <a:off x="4163944"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2" name="Oval 48">
                  <a:extLst>
                    <a:ext uri="{FF2B5EF4-FFF2-40B4-BE49-F238E27FC236}">
                      <a16:creationId xmlns:a16="http://schemas.microsoft.com/office/drawing/2014/main" id="{672B5166-98CB-0E7A-D99A-B7DE4DF98A93}"/>
                    </a:ext>
                  </a:extLst>
                </p:cNvPr>
                <p:cNvSpPr>
                  <a:spLocks noChangeArrowheads="1"/>
                </p:cNvSpPr>
                <p:nvPr/>
              </p:nvSpPr>
              <p:spPr bwMode="auto">
                <a:xfrm>
                  <a:off x="4101539"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3" name="Freeform 45">
                  <a:extLst>
                    <a:ext uri="{FF2B5EF4-FFF2-40B4-BE49-F238E27FC236}">
                      <a16:creationId xmlns:a16="http://schemas.microsoft.com/office/drawing/2014/main" id="{93C26646-EA95-EC56-ACCC-360B7C78570B}"/>
                    </a:ext>
                  </a:extLst>
                </p:cNvPr>
                <p:cNvSpPr>
                  <a:spLocks/>
                </p:cNvSpPr>
                <p:nvPr/>
              </p:nvSpPr>
              <p:spPr bwMode="auto">
                <a:xfrm>
                  <a:off x="3974995" y="3197442"/>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44" name="Group 43">
                <a:extLst>
                  <a:ext uri="{FF2B5EF4-FFF2-40B4-BE49-F238E27FC236}">
                    <a16:creationId xmlns:a16="http://schemas.microsoft.com/office/drawing/2014/main" id="{91A74D30-1544-5406-213F-0AEC7E095B25}"/>
                  </a:ext>
                </a:extLst>
              </p:cNvPr>
              <p:cNvGrpSpPr/>
              <p:nvPr/>
            </p:nvGrpSpPr>
            <p:grpSpPr>
              <a:xfrm>
                <a:off x="10315779" y="1830630"/>
                <a:ext cx="798456" cy="676787"/>
                <a:chOff x="3892301" y="3197442"/>
                <a:chExt cx="385439" cy="326706"/>
              </a:xfrm>
            </p:grpSpPr>
            <p:sp>
              <p:nvSpPr>
                <p:cNvPr id="45" name="Freeform 43">
                  <a:extLst>
                    <a:ext uri="{FF2B5EF4-FFF2-40B4-BE49-F238E27FC236}">
                      <a16:creationId xmlns:a16="http://schemas.microsoft.com/office/drawing/2014/main" id="{6A1593E0-8D09-A954-6A39-A252269F2AF3}"/>
                    </a:ext>
                  </a:extLst>
                </p:cNvPr>
                <p:cNvSpPr>
                  <a:spLocks/>
                </p:cNvSpPr>
                <p:nvPr/>
              </p:nvSpPr>
              <p:spPr bwMode="auto">
                <a:xfrm>
                  <a:off x="3892301" y="3197442"/>
                  <a:ext cx="385439" cy="326706"/>
                </a:xfrm>
                <a:custGeom>
                  <a:avLst/>
                  <a:gdLst>
                    <a:gd name="T0" fmla="*/ 164 w 420"/>
                    <a:gd name="T1" fmla="*/ 0 h 356"/>
                    <a:gd name="T2" fmla="*/ 420 w 420"/>
                    <a:gd name="T3" fmla="*/ 0 h 356"/>
                    <a:gd name="T4" fmla="*/ 420 w 420"/>
                    <a:gd name="T5" fmla="*/ 356 h 356"/>
                    <a:gd name="T6" fmla="*/ 0 w 420"/>
                    <a:gd name="T7" fmla="*/ 356 h 356"/>
                    <a:gd name="T8" fmla="*/ 0 w 420"/>
                    <a:gd name="T9" fmla="*/ 0 h 356"/>
                    <a:gd name="T10" fmla="*/ 88 w 420"/>
                    <a:gd name="T11" fmla="*/ 0 h 356"/>
                  </a:gdLst>
                  <a:ahLst/>
                  <a:cxnLst>
                    <a:cxn ang="0">
                      <a:pos x="T0" y="T1"/>
                    </a:cxn>
                    <a:cxn ang="0">
                      <a:pos x="T2" y="T3"/>
                    </a:cxn>
                    <a:cxn ang="0">
                      <a:pos x="T4" y="T5"/>
                    </a:cxn>
                    <a:cxn ang="0">
                      <a:pos x="T6" y="T7"/>
                    </a:cxn>
                    <a:cxn ang="0">
                      <a:pos x="T8" y="T9"/>
                    </a:cxn>
                    <a:cxn ang="0">
                      <a:pos x="T10" y="T11"/>
                    </a:cxn>
                  </a:cxnLst>
                  <a:rect l="0" t="0" r="r" b="b"/>
                  <a:pathLst>
                    <a:path w="420" h="356">
                      <a:moveTo>
                        <a:pt x="164" y="0"/>
                      </a:moveTo>
                      <a:lnTo>
                        <a:pt x="420" y="0"/>
                      </a:lnTo>
                      <a:lnTo>
                        <a:pt x="420" y="356"/>
                      </a:lnTo>
                      <a:lnTo>
                        <a:pt x="0" y="356"/>
                      </a:lnTo>
                      <a:lnTo>
                        <a:pt x="0" y="0"/>
                      </a:lnTo>
                      <a:lnTo>
                        <a:pt x="88" y="0"/>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6" name="Freeform 44">
                  <a:extLst>
                    <a:ext uri="{FF2B5EF4-FFF2-40B4-BE49-F238E27FC236}">
                      <a16:creationId xmlns:a16="http://schemas.microsoft.com/office/drawing/2014/main" id="{C31267B0-6048-708B-42E5-105B14960DE8}"/>
                    </a:ext>
                  </a:extLst>
                </p:cNvPr>
                <p:cNvSpPr>
                  <a:spLocks/>
                </p:cNvSpPr>
                <p:nvPr/>
              </p:nvSpPr>
              <p:spPr bwMode="auto">
                <a:xfrm flipV="1">
                  <a:off x="3969389" y="3225140"/>
                  <a:ext cx="308351" cy="45719"/>
                </a:xfrm>
                <a:custGeom>
                  <a:avLst/>
                  <a:gdLst>
                    <a:gd name="T0" fmla="*/ 0 w 64"/>
                    <a:gd name="T1" fmla="*/ 64 w 64"/>
                  </a:gdLst>
                  <a:ahLst/>
                  <a:cxnLst>
                    <a:cxn ang="0">
                      <a:pos x="T0" y="0"/>
                    </a:cxn>
                    <a:cxn ang="0">
                      <a:pos x="T1" y="0"/>
                    </a:cxn>
                  </a:cxnLst>
                  <a:rect l="0" t="0" r="r" b="b"/>
                  <a:pathLst>
                    <a:path w="64">
                      <a:moveTo>
                        <a:pt x="0" y="0"/>
                      </a:moveTo>
                      <a:cubicBezTo>
                        <a:pt x="64" y="0"/>
                        <a:pt x="64" y="0"/>
                        <a:pt x="64"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7" name="Freeform 45">
                  <a:extLst>
                    <a:ext uri="{FF2B5EF4-FFF2-40B4-BE49-F238E27FC236}">
                      <a16:creationId xmlns:a16="http://schemas.microsoft.com/office/drawing/2014/main" id="{5EE916AA-421E-8EB3-C2CD-51D740F2689F}"/>
                    </a:ext>
                  </a:extLst>
                </p:cNvPr>
                <p:cNvSpPr>
                  <a:spLocks/>
                </p:cNvSpPr>
                <p:nvPr/>
              </p:nvSpPr>
              <p:spPr bwMode="auto">
                <a:xfrm>
                  <a:off x="3892301" y="3270859"/>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8" name="Oval 46">
                  <a:extLst>
                    <a:ext uri="{FF2B5EF4-FFF2-40B4-BE49-F238E27FC236}">
                      <a16:creationId xmlns:a16="http://schemas.microsoft.com/office/drawing/2014/main" id="{EFEA06C7-8415-8E59-3F1E-00A9AEBA2922}"/>
                    </a:ext>
                  </a:extLst>
                </p:cNvPr>
                <p:cNvSpPr>
                  <a:spLocks noChangeArrowheads="1"/>
                </p:cNvSpPr>
                <p:nvPr/>
              </p:nvSpPr>
              <p:spPr bwMode="auto">
                <a:xfrm>
                  <a:off x="4226348"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49" name="Oval 47">
                  <a:extLst>
                    <a:ext uri="{FF2B5EF4-FFF2-40B4-BE49-F238E27FC236}">
                      <a16:creationId xmlns:a16="http://schemas.microsoft.com/office/drawing/2014/main" id="{3EF29AEE-8AC1-C29D-0F4D-B0726FED8F50}"/>
                    </a:ext>
                  </a:extLst>
                </p:cNvPr>
                <p:cNvSpPr>
                  <a:spLocks noChangeArrowheads="1"/>
                </p:cNvSpPr>
                <p:nvPr/>
              </p:nvSpPr>
              <p:spPr bwMode="auto">
                <a:xfrm>
                  <a:off x="4163944"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50" name="Oval 48">
                  <a:extLst>
                    <a:ext uri="{FF2B5EF4-FFF2-40B4-BE49-F238E27FC236}">
                      <a16:creationId xmlns:a16="http://schemas.microsoft.com/office/drawing/2014/main" id="{3B5C9C70-FAC8-31C5-CD33-8921DC3610EF}"/>
                    </a:ext>
                  </a:extLst>
                </p:cNvPr>
                <p:cNvSpPr>
                  <a:spLocks noChangeArrowheads="1"/>
                </p:cNvSpPr>
                <p:nvPr/>
              </p:nvSpPr>
              <p:spPr bwMode="auto">
                <a:xfrm>
                  <a:off x="4101539"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51" name="Freeform 45">
                  <a:extLst>
                    <a:ext uri="{FF2B5EF4-FFF2-40B4-BE49-F238E27FC236}">
                      <a16:creationId xmlns:a16="http://schemas.microsoft.com/office/drawing/2014/main" id="{47A86FD3-E138-58D8-BEFC-6CEB7C7E30A2}"/>
                    </a:ext>
                  </a:extLst>
                </p:cNvPr>
                <p:cNvSpPr>
                  <a:spLocks/>
                </p:cNvSpPr>
                <p:nvPr/>
              </p:nvSpPr>
              <p:spPr bwMode="auto">
                <a:xfrm>
                  <a:off x="3974995" y="3197442"/>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52" name="Group 51">
                <a:extLst>
                  <a:ext uri="{FF2B5EF4-FFF2-40B4-BE49-F238E27FC236}">
                    <a16:creationId xmlns:a16="http://schemas.microsoft.com/office/drawing/2014/main" id="{A1B56D3D-3E10-5C24-6AF0-B77E7936B6FC}"/>
                  </a:ext>
                </a:extLst>
              </p:cNvPr>
              <p:cNvGrpSpPr/>
              <p:nvPr/>
            </p:nvGrpSpPr>
            <p:grpSpPr>
              <a:xfrm>
                <a:off x="9333790" y="2696087"/>
                <a:ext cx="798456" cy="676787"/>
                <a:chOff x="3892301" y="3197442"/>
                <a:chExt cx="385439" cy="326706"/>
              </a:xfrm>
            </p:grpSpPr>
            <p:sp>
              <p:nvSpPr>
                <p:cNvPr id="53" name="Freeform 43">
                  <a:extLst>
                    <a:ext uri="{FF2B5EF4-FFF2-40B4-BE49-F238E27FC236}">
                      <a16:creationId xmlns:a16="http://schemas.microsoft.com/office/drawing/2014/main" id="{B69D53F7-3DB8-C16A-658C-6844D526762E}"/>
                    </a:ext>
                  </a:extLst>
                </p:cNvPr>
                <p:cNvSpPr>
                  <a:spLocks/>
                </p:cNvSpPr>
                <p:nvPr/>
              </p:nvSpPr>
              <p:spPr bwMode="auto">
                <a:xfrm>
                  <a:off x="3892301" y="3197442"/>
                  <a:ext cx="385439" cy="326706"/>
                </a:xfrm>
                <a:custGeom>
                  <a:avLst/>
                  <a:gdLst>
                    <a:gd name="T0" fmla="*/ 164 w 420"/>
                    <a:gd name="T1" fmla="*/ 0 h 356"/>
                    <a:gd name="T2" fmla="*/ 420 w 420"/>
                    <a:gd name="T3" fmla="*/ 0 h 356"/>
                    <a:gd name="T4" fmla="*/ 420 w 420"/>
                    <a:gd name="T5" fmla="*/ 356 h 356"/>
                    <a:gd name="T6" fmla="*/ 0 w 420"/>
                    <a:gd name="T7" fmla="*/ 356 h 356"/>
                    <a:gd name="T8" fmla="*/ 0 w 420"/>
                    <a:gd name="T9" fmla="*/ 0 h 356"/>
                    <a:gd name="T10" fmla="*/ 88 w 420"/>
                    <a:gd name="T11" fmla="*/ 0 h 356"/>
                  </a:gdLst>
                  <a:ahLst/>
                  <a:cxnLst>
                    <a:cxn ang="0">
                      <a:pos x="T0" y="T1"/>
                    </a:cxn>
                    <a:cxn ang="0">
                      <a:pos x="T2" y="T3"/>
                    </a:cxn>
                    <a:cxn ang="0">
                      <a:pos x="T4" y="T5"/>
                    </a:cxn>
                    <a:cxn ang="0">
                      <a:pos x="T6" y="T7"/>
                    </a:cxn>
                    <a:cxn ang="0">
                      <a:pos x="T8" y="T9"/>
                    </a:cxn>
                    <a:cxn ang="0">
                      <a:pos x="T10" y="T11"/>
                    </a:cxn>
                  </a:cxnLst>
                  <a:rect l="0" t="0" r="r" b="b"/>
                  <a:pathLst>
                    <a:path w="420" h="356">
                      <a:moveTo>
                        <a:pt x="164" y="0"/>
                      </a:moveTo>
                      <a:lnTo>
                        <a:pt x="420" y="0"/>
                      </a:lnTo>
                      <a:lnTo>
                        <a:pt x="420" y="356"/>
                      </a:lnTo>
                      <a:lnTo>
                        <a:pt x="0" y="356"/>
                      </a:lnTo>
                      <a:lnTo>
                        <a:pt x="0" y="0"/>
                      </a:lnTo>
                      <a:lnTo>
                        <a:pt x="88" y="0"/>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54" name="Freeform 44">
                  <a:extLst>
                    <a:ext uri="{FF2B5EF4-FFF2-40B4-BE49-F238E27FC236}">
                      <a16:creationId xmlns:a16="http://schemas.microsoft.com/office/drawing/2014/main" id="{846769B2-FB61-EFE1-A765-438584E00753}"/>
                    </a:ext>
                  </a:extLst>
                </p:cNvPr>
                <p:cNvSpPr>
                  <a:spLocks/>
                </p:cNvSpPr>
                <p:nvPr/>
              </p:nvSpPr>
              <p:spPr bwMode="auto">
                <a:xfrm flipV="1">
                  <a:off x="3969389" y="3225140"/>
                  <a:ext cx="308351" cy="45719"/>
                </a:xfrm>
                <a:custGeom>
                  <a:avLst/>
                  <a:gdLst>
                    <a:gd name="T0" fmla="*/ 0 w 64"/>
                    <a:gd name="T1" fmla="*/ 64 w 64"/>
                  </a:gdLst>
                  <a:ahLst/>
                  <a:cxnLst>
                    <a:cxn ang="0">
                      <a:pos x="T0" y="0"/>
                    </a:cxn>
                    <a:cxn ang="0">
                      <a:pos x="T1" y="0"/>
                    </a:cxn>
                  </a:cxnLst>
                  <a:rect l="0" t="0" r="r" b="b"/>
                  <a:pathLst>
                    <a:path w="64">
                      <a:moveTo>
                        <a:pt x="0" y="0"/>
                      </a:moveTo>
                      <a:cubicBezTo>
                        <a:pt x="64" y="0"/>
                        <a:pt x="64" y="0"/>
                        <a:pt x="64"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55" name="Freeform 45">
                  <a:extLst>
                    <a:ext uri="{FF2B5EF4-FFF2-40B4-BE49-F238E27FC236}">
                      <a16:creationId xmlns:a16="http://schemas.microsoft.com/office/drawing/2014/main" id="{F955BEE2-54AA-87F4-1BB1-671CF33984E1}"/>
                    </a:ext>
                  </a:extLst>
                </p:cNvPr>
                <p:cNvSpPr>
                  <a:spLocks/>
                </p:cNvSpPr>
                <p:nvPr/>
              </p:nvSpPr>
              <p:spPr bwMode="auto">
                <a:xfrm>
                  <a:off x="3892301" y="3270859"/>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56" name="Oval 46">
                  <a:extLst>
                    <a:ext uri="{FF2B5EF4-FFF2-40B4-BE49-F238E27FC236}">
                      <a16:creationId xmlns:a16="http://schemas.microsoft.com/office/drawing/2014/main" id="{B7DB68DD-B734-2B6C-E07B-920493E74C3C}"/>
                    </a:ext>
                  </a:extLst>
                </p:cNvPr>
                <p:cNvSpPr>
                  <a:spLocks noChangeArrowheads="1"/>
                </p:cNvSpPr>
                <p:nvPr/>
              </p:nvSpPr>
              <p:spPr bwMode="auto">
                <a:xfrm>
                  <a:off x="4226348"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57" name="Oval 47">
                  <a:extLst>
                    <a:ext uri="{FF2B5EF4-FFF2-40B4-BE49-F238E27FC236}">
                      <a16:creationId xmlns:a16="http://schemas.microsoft.com/office/drawing/2014/main" id="{98FB3BFE-E3F4-244A-561C-D0496D22CBF6}"/>
                    </a:ext>
                  </a:extLst>
                </p:cNvPr>
                <p:cNvSpPr>
                  <a:spLocks noChangeArrowheads="1"/>
                </p:cNvSpPr>
                <p:nvPr/>
              </p:nvSpPr>
              <p:spPr bwMode="auto">
                <a:xfrm>
                  <a:off x="4163944"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58" name="Oval 48">
                  <a:extLst>
                    <a:ext uri="{FF2B5EF4-FFF2-40B4-BE49-F238E27FC236}">
                      <a16:creationId xmlns:a16="http://schemas.microsoft.com/office/drawing/2014/main" id="{14709181-9142-773D-2C00-4C9B159782F4}"/>
                    </a:ext>
                  </a:extLst>
                </p:cNvPr>
                <p:cNvSpPr>
                  <a:spLocks noChangeArrowheads="1"/>
                </p:cNvSpPr>
                <p:nvPr/>
              </p:nvSpPr>
              <p:spPr bwMode="auto">
                <a:xfrm>
                  <a:off x="4101539"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59" name="Freeform 45">
                  <a:extLst>
                    <a:ext uri="{FF2B5EF4-FFF2-40B4-BE49-F238E27FC236}">
                      <a16:creationId xmlns:a16="http://schemas.microsoft.com/office/drawing/2014/main" id="{E79DC059-3FB5-1426-6E06-F6AA3700C5FC}"/>
                    </a:ext>
                  </a:extLst>
                </p:cNvPr>
                <p:cNvSpPr>
                  <a:spLocks/>
                </p:cNvSpPr>
                <p:nvPr/>
              </p:nvSpPr>
              <p:spPr bwMode="auto">
                <a:xfrm>
                  <a:off x="3974995" y="3197442"/>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60" name="Group 59">
                <a:extLst>
                  <a:ext uri="{FF2B5EF4-FFF2-40B4-BE49-F238E27FC236}">
                    <a16:creationId xmlns:a16="http://schemas.microsoft.com/office/drawing/2014/main" id="{AF181B69-8E8A-1B5B-1C07-1DBAF97DA470}"/>
                  </a:ext>
                </a:extLst>
              </p:cNvPr>
              <p:cNvGrpSpPr/>
              <p:nvPr/>
            </p:nvGrpSpPr>
            <p:grpSpPr>
              <a:xfrm>
                <a:off x="10315779" y="2696087"/>
                <a:ext cx="798456" cy="676787"/>
                <a:chOff x="3892301" y="3197442"/>
                <a:chExt cx="385439" cy="326706"/>
              </a:xfrm>
            </p:grpSpPr>
            <p:sp>
              <p:nvSpPr>
                <p:cNvPr id="61" name="Freeform 43">
                  <a:extLst>
                    <a:ext uri="{FF2B5EF4-FFF2-40B4-BE49-F238E27FC236}">
                      <a16:creationId xmlns:a16="http://schemas.microsoft.com/office/drawing/2014/main" id="{AFF9682B-9E4C-783C-A35B-47DE8CE27AB2}"/>
                    </a:ext>
                  </a:extLst>
                </p:cNvPr>
                <p:cNvSpPr>
                  <a:spLocks/>
                </p:cNvSpPr>
                <p:nvPr/>
              </p:nvSpPr>
              <p:spPr bwMode="auto">
                <a:xfrm>
                  <a:off x="3892301" y="3197442"/>
                  <a:ext cx="385439" cy="326706"/>
                </a:xfrm>
                <a:custGeom>
                  <a:avLst/>
                  <a:gdLst>
                    <a:gd name="T0" fmla="*/ 164 w 420"/>
                    <a:gd name="T1" fmla="*/ 0 h 356"/>
                    <a:gd name="T2" fmla="*/ 420 w 420"/>
                    <a:gd name="T3" fmla="*/ 0 h 356"/>
                    <a:gd name="T4" fmla="*/ 420 w 420"/>
                    <a:gd name="T5" fmla="*/ 356 h 356"/>
                    <a:gd name="T6" fmla="*/ 0 w 420"/>
                    <a:gd name="T7" fmla="*/ 356 h 356"/>
                    <a:gd name="T8" fmla="*/ 0 w 420"/>
                    <a:gd name="T9" fmla="*/ 0 h 356"/>
                    <a:gd name="T10" fmla="*/ 88 w 420"/>
                    <a:gd name="T11" fmla="*/ 0 h 356"/>
                  </a:gdLst>
                  <a:ahLst/>
                  <a:cxnLst>
                    <a:cxn ang="0">
                      <a:pos x="T0" y="T1"/>
                    </a:cxn>
                    <a:cxn ang="0">
                      <a:pos x="T2" y="T3"/>
                    </a:cxn>
                    <a:cxn ang="0">
                      <a:pos x="T4" y="T5"/>
                    </a:cxn>
                    <a:cxn ang="0">
                      <a:pos x="T6" y="T7"/>
                    </a:cxn>
                    <a:cxn ang="0">
                      <a:pos x="T8" y="T9"/>
                    </a:cxn>
                    <a:cxn ang="0">
                      <a:pos x="T10" y="T11"/>
                    </a:cxn>
                  </a:cxnLst>
                  <a:rect l="0" t="0" r="r" b="b"/>
                  <a:pathLst>
                    <a:path w="420" h="356">
                      <a:moveTo>
                        <a:pt x="164" y="0"/>
                      </a:moveTo>
                      <a:lnTo>
                        <a:pt x="420" y="0"/>
                      </a:lnTo>
                      <a:lnTo>
                        <a:pt x="420" y="356"/>
                      </a:lnTo>
                      <a:lnTo>
                        <a:pt x="0" y="356"/>
                      </a:lnTo>
                      <a:lnTo>
                        <a:pt x="0" y="0"/>
                      </a:lnTo>
                      <a:lnTo>
                        <a:pt x="88" y="0"/>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62" name="Freeform 44">
                  <a:extLst>
                    <a:ext uri="{FF2B5EF4-FFF2-40B4-BE49-F238E27FC236}">
                      <a16:creationId xmlns:a16="http://schemas.microsoft.com/office/drawing/2014/main" id="{2DAB5F87-577F-3240-74CB-CAA67FC2A066}"/>
                    </a:ext>
                  </a:extLst>
                </p:cNvPr>
                <p:cNvSpPr>
                  <a:spLocks/>
                </p:cNvSpPr>
                <p:nvPr/>
              </p:nvSpPr>
              <p:spPr bwMode="auto">
                <a:xfrm flipV="1">
                  <a:off x="3969389" y="3225140"/>
                  <a:ext cx="308351" cy="45719"/>
                </a:xfrm>
                <a:custGeom>
                  <a:avLst/>
                  <a:gdLst>
                    <a:gd name="T0" fmla="*/ 0 w 64"/>
                    <a:gd name="T1" fmla="*/ 64 w 64"/>
                  </a:gdLst>
                  <a:ahLst/>
                  <a:cxnLst>
                    <a:cxn ang="0">
                      <a:pos x="T0" y="0"/>
                    </a:cxn>
                    <a:cxn ang="0">
                      <a:pos x="T1" y="0"/>
                    </a:cxn>
                  </a:cxnLst>
                  <a:rect l="0" t="0" r="r" b="b"/>
                  <a:pathLst>
                    <a:path w="64">
                      <a:moveTo>
                        <a:pt x="0" y="0"/>
                      </a:moveTo>
                      <a:cubicBezTo>
                        <a:pt x="64" y="0"/>
                        <a:pt x="64" y="0"/>
                        <a:pt x="64"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63" name="Freeform 45">
                  <a:extLst>
                    <a:ext uri="{FF2B5EF4-FFF2-40B4-BE49-F238E27FC236}">
                      <a16:creationId xmlns:a16="http://schemas.microsoft.com/office/drawing/2014/main" id="{872C91D2-DEB0-6463-9F5C-8896C7325794}"/>
                    </a:ext>
                  </a:extLst>
                </p:cNvPr>
                <p:cNvSpPr>
                  <a:spLocks/>
                </p:cNvSpPr>
                <p:nvPr/>
              </p:nvSpPr>
              <p:spPr bwMode="auto">
                <a:xfrm>
                  <a:off x="3892301" y="3270859"/>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64" name="Oval 46">
                  <a:extLst>
                    <a:ext uri="{FF2B5EF4-FFF2-40B4-BE49-F238E27FC236}">
                      <a16:creationId xmlns:a16="http://schemas.microsoft.com/office/drawing/2014/main" id="{148F79C7-3278-ED06-744A-716A11E54B76}"/>
                    </a:ext>
                  </a:extLst>
                </p:cNvPr>
                <p:cNvSpPr>
                  <a:spLocks noChangeArrowheads="1"/>
                </p:cNvSpPr>
                <p:nvPr/>
              </p:nvSpPr>
              <p:spPr bwMode="auto">
                <a:xfrm>
                  <a:off x="4226348"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65" name="Oval 47">
                  <a:extLst>
                    <a:ext uri="{FF2B5EF4-FFF2-40B4-BE49-F238E27FC236}">
                      <a16:creationId xmlns:a16="http://schemas.microsoft.com/office/drawing/2014/main" id="{132B214E-9606-F2EC-BC8B-397118BB7563}"/>
                    </a:ext>
                  </a:extLst>
                </p:cNvPr>
                <p:cNvSpPr>
                  <a:spLocks noChangeArrowheads="1"/>
                </p:cNvSpPr>
                <p:nvPr/>
              </p:nvSpPr>
              <p:spPr bwMode="auto">
                <a:xfrm>
                  <a:off x="4163944"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66" name="Oval 48">
                  <a:extLst>
                    <a:ext uri="{FF2B5EF4-FFF2-40B4-BE49-F238E27FC236}">
                      <a16:creationId xmlns:a16="http://schemas.microsoft.com/office/drawing/2014/main" id="{E07D9B0F-6CE8-6752-B9E7-FE38983CBA04}"/>
                    </a:ext>
                  </a:extLst>
                </p:cNvPr>
                <p:cNvSpPr>
                  <a:spLocks noChangeArrowheads="1"/>
                </p:cNvSpPr>
                <p:nvPr/>
              </p:nvSpPr>
              <p:spPr bwMode="auto">
                <a:xfrm>
                  <a:off x="4101539" y="3230480"/>
                  <a:ext cx="11013" cy="7342"/>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sp>
              <p:nvSpPr>
                <p:cNvPr id="67" name="Freeform 45">
                  <a:extLst>
                    <a:ext uri="{FF2B5EF4-FFF2-40B4-BE49-F238E27FC236}">
                      <a16:creationId xmlns:a16="http://schemas.microsoft.com/office/drawing/2014/main" id="{897C13AD-BC33-C60F-5C52-8D7DEEAEE03F}"/>
                    </a:ext>
                  </a:extLst>
                </p:cNvPr>
                <p:cNvSpPr>
                  <a:spLocks/>
                </p:cNvSpPr>
                <p:nvPr/>
              </p:nvSpPr>
              <p:spPr bwMode="auto">
                <a:xfrm>
                  <a:off x="3974995" y="3197442"/>
                  <a:ext cx="77088" cy="0"/>
                </a:xfrm>
                <a:custGeom>
                  <a:avLst/>
                  <a:gdLst>
                    <a:gd name="T0" fmla="*/ 0 w 21"/>
                    <a:gd name="T1" fmla="*/ 21 w 21"/>
                  </a:gdLst>
                  <a:ahLst/>
                  <a:cxnLst>
                    <a:cxn ang="0">
                      <a:pos x="T0" y="0"/>
                    </a:cxn>
                    <a:cxn ang="0">
                      <a:pos x="T1" y="0"/>
                    </a:cxn>
                  </a:cxnLst>
                  <a:rect l="0" t="0" r="r" b="b"/>
                  <a:pathLst>
                    <a:path w="21">
                      <a:moveTo>
                        <a:pt x="0" y="0"/>
                      </a:moveTo>
                      <a:cubicBezTo>
                        <a:pt x="21" y="0"/>
                        <a:pt x="21" y="0"/>
                        <a:pt x="21" y="0"/>
                      </a:cubicBez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mn-cs"/>
                  </a:endParaRPr>
                </a:p>
              </p:txBody>
            </p:sp>
          </p:grpSp>
        </p:grpSp>
      </p:grpSp>
    </p:spTree>
    <p:extLst>
      <p:ext uri="{BB962C8B-B14F-4D97-AF65-F5344CB8AC3E}">
        <p14:creationId xmlns:p14="http://schemas.microsoft.com/office/powerpoint/2010/main" val="3459736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42" presetClass="path" presetSubtype="0" decel="100000" fill="hold" nodeType="withEffect">
                                  <p:stCondLst>
                                    <p:cond delay="0"/>
                                  </p:stCondLst>
                                  <p:childTnLst>
                                    <p:animMotion origin="layout" path="M -1.875E-6 1.85185E-6 L -1.875E-6 0.06018 " pathEditMode="relative" rAng="0" ptsTypes="AA">
                                      <p:cBhvr>
                                        <p:cTn id="9" dur="500" spd="-100000" fill="hold"/>
                                        <p:tgtEl>
                                          <p:spTgt spid="75"/>
                                        </p:tgtEl>
                                        <p:attrNameLst>
                                          <p:attrName>ppt_x</p:attrName>
                                          <p:attrName>ppt_y</p:attrName>
                                        </p:attrNameLst>
                                      </p:cBhvr>
                                      <p:rCtr x="0" y="3009"/>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500"/>
                                        <p:tgtEl>
                                          <p:spTgt spid="76"/>
                                        </p:tgtEl>
                                      </p:cBhvr>
                                    </p:animEffect>
                                  </p:childTnLst>
                                </p:cTn>
                              </p:par>
                              <p:par>
                                <p:cTn id="15" presetID="42" presetClass="path" presetSubtype="0" decel="100000" fill="hold" nodeType="withEffect">
                                  <p:stCondLst>
                                    <p:cond delay="0"/>
                                  </p:stCondLst>
                                  <p:childTnLst>
                                    <p:animMotion origin="layout" path="M -1.875E-6 1.85185E-6 L -1.875E-6 0.06018 " pathEditMode="relative" rAng="0" ptsTypes="AA">
                                      <p:cBhvr>
                                        <p:cTn id="16" dur="500" spd="-100000" fill="hold"/>
                                        <p:tgtEl>
                                          <p:spTgt spid="76"/>
                                        </p:tgtEl>
                                        <p:attrNameLst>
                                          <p:attrName>ppt_x</p:attrName>
                                          <p:attrName>ppt_y</p:attrName>
                                        </p:attrNameLst>
                                      </p:cBhvr>
                                      <p:rCtr x="0" y="3009"/>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par>
                                <p:cTn id="22" presetID="42" presetClass="path" presetSubtype="0" decel="100000" fill="hold" nodeType="withEffect">
                                  <p:stCondLst>
                                    <p:cond delay="0"/>
                                  </p:stCondLst>
                                  <p:childTnLst>
                                    <p:animMotion origin="layout" path="M -1.875E-6 1.85185E-6 L -1.875E-6 0.06018 " pathEditMode="relative" rAng="0" ptsTypes="AA">
                                      <p:cBhvr>
                                        <p:cTn id="23" dur="500" spd="-100000" fill="hold"/>
                                        <p:tgtEl>
                                          <p:spTgt spid="77"/>
                                        </p:tgtEl>
                                        <p:attrNameLst>
                                          <p:attrName>ppt_x</p:attrName>
                                          <p:attrName>ppt_y</p:attrName>
                                        </p:attrNameLst>
                                      </p:cBhvr>
                                      <p:rCtr x="0" y="300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42" presetClass="path" presetSubtype="0" decel="100000" fill="hold" nodeType="withEffect">
                                  <p:stCondLst>
                                    <p:cond delay="0"/>
                                  </p:stCondLst>
                                  <p:childTnLst>
                                    <p:animMotion origin="layout" path="M -1.875E-6 1.85185E-6 L -1.875E-6 0.06018 " pathEditMode="relative" rAng="0" ptsTypes="AA">
                                      <p:cBhvr>
                                        <p:cTn id="30" dur="500" spd="-100000" fill="hold"/>
                                        <p:tgtEl>
                                          <p:spTgt spid="78"/>
                                        </p:tgtEl>
                                        <p:attrNameLst>
                                          <p:attrName>ppt_x</p:attrName>
                                          <p:attrName>ppt_y</p:attrName>
                                        </p:attrNameLst>
                                      </p:cBhvr>
                                      <p:rCtr x="0" y="3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861774"/>
          </a:xfrm>
        </p:spPr>
        <p:txBody>
          <a:bodyPr/>
          <a:lstStyle/>
          <a:p>
            <a:r>
              <a:rPr lang="en-US" b="1" spc="0" dirty="0">
                <a:cs typeface="Segoe UI"/>
              </a:rPr>
              <a:t>Home page </a:t>
            </a:r>
            <a:br>
              <a:rPr lang="en-US" b="1" spc="0" dirty="0">
                <a:cs typeface="Segoe UI"/>
              </a:rPr>
            </a:br>
            <a:endParaRPr lang="en-US" sz="2000" i="1" spc="0" dirty="0">
              <a:solidFill>
                <a:schemeClr val="accent1"/>
              </a:solidFill>
            </a:endParaRPr>
          </a:p>
        </p:txBody>
      </p:sp>
      <p:sp>
        <p:nvSpPr>
          <p:cNvPr id="7" name="Rectangle 6">
            <a:extLst>
              <a:ext uri="{FF2B5EF4-FFF2-40B4-BE49-F238E27FC236}">
                <a16:creationId xmlns:a16="http://schemas.microsoft.com/office/drawing/2014/main" id="{40961193-60DD-A107-72F9-11FCA4F0E15B}"/>
              </a:ext>
              <a:ext uri="{C183D7F6-B498-43B3-948B-1728B52AA6E4}">
                <adec:decorative xmlns:adec="http://schemas.microsoft.com/office/drawing/2017/decorative" val="1"/>
              </a:ext>
            </a:extLst>
          </p:cNvPr>
          <p:cNvSpPr/>
          <p:nvPr/>
        </p:nvSpPr>
        <p:spPr bwMode="auto">
          <a:xfrm>
            <a:off x="6595363" y="0"/>
            <a:ext cx="5596637"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6" name="Text Placeholder 5"/>
          <p:cNvSpPr>
            <a:spLocks noGrp="1"/>
          </p:cNvSpPr>
          <p:nvPr>
            <p:ph type="body" sz="quarter" idx="4294967295"/>
          </p:nvPr>
        </p:nvSpPr>
        <p:spPr>
          <a:xfrm>
            <a:off x="588263" y="1318299"/>
            <a:ext cx="5938520" cy="4998291"/>
          </a:xfrm>
        </p:spPr>
        <p:txBody>
          <a:bodyPr vert="horz" wrap="square" lIns="0" tIns="0" rIns="0" bIns="0" rtlCol="0" anchor="t">
            <a:spAutoFit/>
          </a:bodyPr>
          <a:lstStyle/>
          <a:p>
            <a:pPr marL="0" indent="0">
              <a:buNone/>
            </a:pPr>
            <a:r>
              <a:rPr lang="en-US" sz="2400" dirty="0">
                <a:cs typeface="Segoe UI"/>
              </a:rPr>
              <a:t>Learn about new security topics in the form of articles or to research intelligence they have found elsewhere.  </a:t>
            </a:r>
          </a:p>
          <a:p>
            <a:pPr marL="228600" lvl="1" indent="0">
              <a:buNone/>
            </a:pPr>
            <a:endParaRPr lang="en-US" sz="2400" dirty="0">
              <a:cs typeface="Segoe UI"/>
            </a:endParaRPr>
          </a:p>
          <a:p>
            <a:pPr lvl="1" indent="0">
              <a:buNone/>
            </a:pPr>
            <a:r>
              <a:rPr lang="en-US" b="1" dirty="0">
                <a:solidFill>
                  <a:schemeClr val="accent1"/>
                </a:solidFill>
              </a:rPr>
              <a:t>Search</a:t>
            </a:r>
            <a:r>
              <a:rPr lang="en-US" b="1" dirty="0">
                <a:solidFill>
                  <a:schemeClr val="accent1">
                    <a:lumMod val="75000"/>
                  </a:schemeClr>
                </a:solidFill>
              </a:rPr>
              <a:t> </a:t>
            </a:r>
            <a:r>
              <a:rPr lang="en-US" dirty="0"/>
              <a:t>is the gateway to the vast amount of data available should you want to dive in with data you want to turn into intelligence.</a:t>
            </a:r>
            <a:endParaRPr lang="en-US" dirty="0">
              <a:cs typeface="Segoe UI"/>
            </a:endParaRPr>
          </a:p>
          <a:p>
            <a:pPr lvl="1" indent="0">
              <a:buNone/>
            </a:pPr>
            <a:endParaRPr lang="en-US" dirty="0">
              <a:cs typeface="Segoe UI"/>
            </a:endParaRPr>
          </a:p>
          <a:p>
            <a:pPr lvl="1" indent="0">
              <a:buNone/>
            </a:pPr>
            <a:r>
              <a:rPr lang="en-US" b="1" dirty="0">
                <a:solidFill>
                  <a:schemeClr val="accent1"/>
                </a:solidFill>
              </a:rPr>
              <a:t>Featured articles </a:t>
            </a:r>
            <a:r>
              <a:rPr lang="en-US" dirty="0"/>
              <a:t>are key research publications that we find relevant based on our intelligence expertise..</a:t>
            </a:r>
            <a:endParaRPr lang="en-US" dirty="0">
              <a:cs typeface="Segoe UI"/>
            </a:endParaRPr>
          </a:p>
          <a:p>
            <a:pPr lvl="1" indent="0">
              <a:buNone/>
            </a:pPr>
            <a:endParaRPr lang="en-US" dirty="0">
              <a:cs typeface="Segoe UI"/>
            </a:endParaRPr>
          </a:p>
          <a:p>
            <a:pPr lvl="1" indent="0">
              <a:buNone/>
            </a:pPr>
            <a:r>
              <a:rPr lang="en-US" b="1" dirty="0">
                <a:solidFill>
                  <a:schemeClr val="accent1"/>
                </a:solidFill>
              </a:rPr>
              <a:t>Articles</a:t>
            </a:r>
            <a:r>
              <a:rPr lang="en-US" b="1" dirty="0"/>
              <a:t> </a:t>
            </a:r>
            <a:r>
              <a:rPr lang="en-US" dirty="0"/>
              <a:t>ensure every customer has data to hunt with across all verticals and topics</a:t>
            </a:r>
            <a:r>
              <a:rPr lang="en-US" sz="2400" dirty="0"/>
              <a:t>.</a:t>
            </a:r>
            <a:endParaRPr lang="en-US" sz="2400" dirty="0">
              <a:cs typeface="Segoe UI"/>
            </a:endParaRPr>
          </a:p>
        </p:txBody>
      </p:sp>
      <p:sp>
        <p:nvSpPr>
          <p:cNvPr id="2" name="Oval 1">
            <a:extLst>
              <a:ext uri="{FF2B5EF4-FFF2-40B4-BE49-F238E27FC236}">
                <a16:creationId xmlns:a16="http://schemas.microsoft.com/office/drawing/2014/main" id="{7A983868-67EE-04DF-34D5-DAE790B35044}"/>
              </a:ext>
            </a:extLst>
          </p:cNvPr>
          <p:cNvSpPr/>
          <p:nvPr/>
        </p:nvSpPr>
        <p:spPr bwMode="auto">
          <a:xfrm>
            <a:off x="548640" y="2918460"/>
            <a:ext cx="355600" cy="355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1</a:t>
            </a:r>
          </a:p>
        </p:txBody>
      </p:sp>
      <p:sp>
        <p:nvSpPr>
          <p:cNvPr id="3" name="Oval 2">
            <a:extLst>
              <a:ext uri="{FF2B5EF4-FFF2-40B4-BE49-F238E27FC236}">
                <a16:creationId xmlns:a16="http://schemas.microsoft.com/office/drawing/2014/main" id="{BFACB0A5-9B53-4017-A651-13FB8EE4FE04}"/>
              </a:ext>
            </a:extLst>
          </p:cNvPr>
          <p:cNvSpPr/>
          <p:nvPr/>
        </p:nvSpPr>
        <p:spPr bwMode="auto">
          <a:xfrm>
            <a:off x="588263" y="4229080"/>
            <a:ext cx="355600" cy="355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2</a:t>
            </a:r>
          </a:p>
        </p:txBody>
      </p:sp>
      <p:sp>
        <p:nvSpPr>
          <p:cNvPr id="4" name="Oval 3">
            <a:extLst>
              <a:ext uri="{FF2B5EF4-FFF2-40B4-BE49-F238E27FC236}">
                <a16:creationId xmlns:a16="http://schemas.microsoft.com/office/drawing/2014/main" id="{B943E6DC-0A68-AD2E-5DFE-7F7CFE8EB421}"/>
              </a:ext>
            </a:extLst>
          </p:cNvPr>
          <p:cNvSpPr/>
          <p:nvPr/>
        </p:nvSpPr>
        <p:spPr bwMode="auto">
          <a:xfrm>
            <a:off x="548640" y="5539701"/>
            <a:ext cx="355600" cy="355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3</a:t>
            </a:r>
          </a:p>
        </p:txBody>
      </p:sp>
      <p:pic>
        <p:nvPicPr>
          <p:cNvPr id="5" name="Picture 4" descr="screenshot">
            <a:extLst>
              <a:ext uri="{FF2B5EF4-FFF2-40B4-BE49-F238E27FC236}">
                <a16:creationId xmlns:a16="http://schemas.microsoft.com/office/drawing/2014/main" id="{4AA30392-8DF0-6B3E-8F1A-824FFCB0FD97}"/>
              </a:ext>
            </a:extLst>
          </p:cNvPr>
          <p:cNvPicPr>
            <a:picLocks noChangeAspect="1"/>
          </p:cNvPicPr>
          <p:nvPr/>
        </p:nvPicPr>
        <p:blipFill rotWithShape="1">
          <a:blip r:embed="rId3"/>
          <a:srcRect l="9510" t="5036" r="3374" b="18105"/>
          <a:stretch/>
        </p:blipFill>
        <p:spPr>
          <a:xfrm>
            <a:off x="7044252" y="1011763"/>
            <a:ext cx="4698859" cy="4834475"/>
          </a:xfrm>
          <a:prstGeom prst="rect">
            <a:avLst/>
          </a:prstGeom>
          <a:ln>
            <a:solidFill>
              <a:schemeClr val="bg2">
                <a:lumMod val="90000"/>
              </a:schemeClr>
            </a:solidFill>
          </a:ln>
          <a:effectLst/>
        </p:spPr>
      </p:pic>
      <p:sp>
        <p:nvSpPr>
          <p:cNvPr id="8" name="Oval 7">
            <a:extLst>
              <a:ext uri="{FF2B5EF4-FFF2-40B4-BE49-F238E27FC236}">
                <a16:creationId xmlns:a16="http://schemas.microsoft.com/office/drawing/2014/main" id="{9A8B1D4B-A4E1-F0B7-1CF5-E1523A5ED1BB}"/>
              </a:ext>
            </a:extLst>
          </p:cNvPr>
          <p:cNvSpPr/>
          <p:nvPr/>
        </p:nvSpPr>
        <p:spPr bwMode="auto">
          <a:xfrm>
            <a:off x="9235440" y="1170940"/>
            <a:ext cx="355600" cy="355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1</a:t>
            </a:r>
          </a:p>
        </p:txBody>
      </p:sp>
      <p:sp>
        <p:nvSpPr>
          <p:cNvPr id="9" name="Oval 8">
            <a:extLst>
              <a:ext uri="{FF2B5EF4-FFF2-40B4-BE49-F238E27FC236}">
                <a16:creationId xmlns:a16="http://schemas.microsoft.com/office/drawing/2014/main" id="{10E6DC53-780C-D861-4EC5-74E03776851F}"/>
              </a:ext>
            </a:extLst>
          </p:cNvPr>
          <p:cNvSpPr/>
          <p:nvPr/>
        </p:nvSpPr>
        <p:spPr bwMode="auto">
          <a:xfrm>
            <a:off x="7112000" y="1739900"/>
            <a:ext cx="355600" cy="355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2</a:t>
            </a:r>
          </a:p>
        </p:txBody>
      </p:sp>
      <p:sp>
        <p:nvSpPr>
          <p:cNvPr id="10" name="Oval 9">
            <a:extLst>
              <a:ext uri="{FF2B5EF4-FFF2-40B4-BE49-F238E27FC236}">
                <a16:creationId xmlns:a16="http://schemas.microsoft.com/office/drawing/2014/main" id="{E8300AF8-3AAA-9A11-B84E-0D00587FF58B}"/>
              </a:ext>
            </a:extLst>
          </p:cNvPr>
          <p:cNvSpPr/>
          <p:nvPr/>
        </p:nvSpPr>
        <p:spPr bwMode="auto">
          <a:xfrm>
            <a:off x="11267440" y="3896360"/>
            <a:ext cx="355600" cy="355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3</a:t>
            </a:r>
          </a:p>
        </p:txBody>
      </p:sp>
    </p:spTree>
    <p:extLst>
      <p:ext uri="{BB962C8B-B14F-4D97-AF65-F5344CB8AC3E}">
        <p14:creationId xmlns:p14="http://schemas.microsoft.com/office/powerpoint/2010/main" val="828896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5C1B-433F-0C09-9B4E-2D3007ADC97A}"/>
              </a:ext>
            </a:extLst>
          </p:cNvPr>
          <p:cNvSpPr>
            <a:spLocks noGrp="1"/>
          </p:cNvSpPr>
          <p:nvPr>
            <p:ph type="title"/>
          </p:nvPr>
        </p:nvSpPr>
        <p:spPr>
          <a:xfrm>
            <a:off x="588263" y="457200"/>
            <a:ext cx="11018520" cy="861774"/>
          </a:xfrm>
        </p:spPr>
        <p:txBody>
          <a:bodyPr/>
          <a:lstStyle/>
          <a:p>
            <a:r>
              <a:rPr lang="en-US"/>
              <a:t>Articles </a:t>
            </a:r>
            <a:br>
              <a:rPr lang="en-US"/>
            </a:br>
            <a:r>
              <a:rPr lang="en-US" sz="2000">
                <a:solidFill>
                  <a:schemeClr val="accent1"/>
                </a:solidFill>
              </a:rPr>
              <a:t>Feature summary</a:t>
            </a:r>
          </a:p>
        </p:txBody>
      </p:sp>
      <p:sp>
        <p:nvSpPr>
          <p:cNvPr id="3" name="Text Placeholder 2">
            <a:extLst>
              <a:ext uri="{FF2B5EF4-FFF2-40B4-BE49-F238E27FC236}">
                <a16:creationId xmlns:a16="http://schemas.microsoft.com/office/drawing/2014/main" id="{EE354A8E-3BE8-4E67-3C6D-79B6EB1078D6}"/>
              </a:ext>
            </a:extLst>
          </p:cNvPr>
          <p:cNvSpPr>
            <a:spLocks noGrp="1"/>
          </p:cNvSpPr>
          <p:nvPr>
            <p:ph type="body" sz="quarter" idx="10"/>
          </p:nvPr>
        </p:nvSpPr>
        <p:spPr>
          <a:xfrm>
            <a:off x="588263" y="1877806"/>
            <a:ext cx="3864051" cy="3102388"/>
          </a:xfrm>
        </p:spPr>
        <p:txBody>
          <a:bodyPr/>
          <a:lstStyle/>
          <a:p>
            <a:pPr marL="342900" indent="-342900">
              <a:buFont typeface="Wingdings" panose="05000000000000000000" pitchFamily="2" charset="2"/>
              <a:buChar char="§"/>
            </a:pPr>
            <a:r>
              <a:rPr lang="en-US" sz="2400" dirty="0"/>
              <a:t>Analytic view of intelligence research</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Coverage of new techniques observed in the wild, as well as recommendations for pivot and hunting points</a:t>
            </a:r>
          </a:p>
        </p:txBody>
      </p:sp>
      <p:sp>
        <p:nvSpPr>
          <p:cNvPr id="5" name="Rectangle 4">
            <a:extLst>
              <a:ext uri="{FF2B5EF4-FFF2-40B4-BE49-F238E27FC236}">
                <a16:creationId xmlns:a16="http://schemas.microsoft.com/office/drawing/2014/main" id="{86C7ADBF-53EC-697B-8B70-37D4DBB99859}"/>
              </a:ext>
              <a:ext uri="{C183D7F6-B498-43B3-948B-1728B52AA6E4}">
                <adec:decorative xmlns:adec="http://schemas.microsoft.com/office/drawing/2017/decorative" val="1"/>
              </a:ext>
            </a:extLst>
          </p:cNvPr>
          <p:cNvSpPr/>
          <p:nvPr/>
        </p:nvSpPr>
        <p:spPr bwMode="auto">
          <a:xfrm>
            <a:off x="4927601" y="0"/>
            <a:ext cx="72644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4" name="Picture 3" descr="screenshot">
            <a:extLst>
              <a:ext uri="{FF2B5EF4-FFF2-40B4-BE49-F238E27FC236}">
                <a16:creationId xmlns:a16="http://schemas.microsoft.com/office/drawing/2014/main" id="{CA092C34-1FFC-66B3-3137-DB97279F2D70}"/>
              </a:ext>
            </a:extLst>
          </p:cNvPr>
          <p:cNvPicPr>
            <a:picLocks noChangeAspect="1"/>
          </p:cNvPicPr>
          <p:nvPr/>
        </p:nvPicPr>
        <p:blipFill rotWithShape="1">
          <a:blip r:embed="rId3"/>
          <a:srcRect t="608"/>
          <a:stretch/>
        </p:blipFill>
        <p:spPr>
          <a:xfrm>
            <a:off x="5596638" y="1035050"/>
            <a:ext cx="6118204" cy="4872362"/>
          </a:xfrm>
          <a:prstGeom prst="rect">
            <a:avLst/>
          </a:prstGeom>
          <a:ln>
            <a:solidFill>
              <a:schemeClr val="bg2">
                <a:lumMod val="90000"/>
              </a:schemeClr>
            </a:solidFill>
          </a:ln>
        </p:spPr>
      </p:pic>
    </p:spTree>
    <p:extLst>
      <p:ext uri="{BB962C8B-B14F-4D97-AF65-F5344CB8AC3E}">
        <p14:creationId xmlns:p14="http://schemas.microsoft.com/office/powerpoint/2010/main" val="21214773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2DB02B-1503-A5E7-052D-D9B45CBBB85B}"/>
              </a:ext>
              <a:ext uri="{C183D7F6-B498-43B3-948B-1728B52AA6E4}">
                <adec:decorative xmlns:adec="http://schemas.microsoft.com/office/drawing/2017/decorative" val="1"/>
              </a:ext>
            </a:extLst>
          </p:cNvPr>
          <p:cNvSpPr/>
          <p:nvPr/>
        </p:nvSpPr>
        <p:spPr bwMode="auto">
          <a:xfrm>
            <a:off x="4927601" y="0"/>
            <a:ext cx="72644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7" name="Title 16"/>
          <p:cNvSpPr>
            <a:spLocks noGrp="1"/>
          </p:cNvSpPr>
          <p:nvPr>
            <p:ph type="title"/>
          </p:nvPr>
        </p:nvSpPr>
        <p:spPr>
          <a:xfrm>
            <a:off x="588263" y="457200"/>
            <a:ext cx="11018520" cy="861774"/>
          </a:xfrm>
        </p:spPr>
        <p:txBody>
          <a:bodyPr/>
          <a:lstStyle/>
          <a:p>
            <a:r>
              <a:rPr lang="en-US" b="1" spc="0">
                <a:cs typeface="Segoe UI"/>
              </a:rPr>
              <a:t>Summary view</a:t>
            </a:r>
            <a:br>
              <a:rPr lang="en-US" b="1" spc="0">
                <a:cs typeface="Segoe UI"/>
              </a:rPr>
            </a:br>
            <a:r>
              <a:rPr lang="en-US" sz="2000" spc="0">
                <a:solidFill>
                  <a:schemeClr val="accent1"/>
                </a:solidFill>
                <a:cs typeface="Segoe UI"/>
              </a:rPr>
              <a:t>Search results</a:t>
            </a:r>
            <a:endParaRPr lang="en-US" sz="2000" i="1" spc="0">
              <a:solidFill>
                <a:schemeClr val="accent1"/>
              </a:solidFill>
            </a:endParaRPr>
          </a:p>
        </p:txBody>
      </p:sp>
      <p:sp>
        <p:nvSpPr>
          <p:cNvPr id="6" name="Text Placeholder 5"/>
          <p:cNvSpPr>
            <a:spLocks noGrp="1"/>
          </p:cNvSpPr>
          <p:nvPr>
            <p:ph type="body" sz="quarter" idx="10"/>
          </p:nvPr>
        </p:nvSpPr>
        <p:spPr>
          <a:xfrm>
            <a:off x="588263" y="1459256"/>
            <a:ext cx="4149992" cy="4308872"/>
          </a:xfrm>
        </p:spPr>
        <p:txBody>
          <a:bodyPr vert="horz" wrap="square" lIns="0" tIns="0" rIns="0" bIns="0" rtlCol="0" anchor="t">
            <a:spAutoFit/>
          </a:bodyPr>
          <a:lstStyle/>
          <a:p>
            <a:pPr marL="0" lvl="1"/>
            <a:r>
              <a:rPr lang="en-US" sz="2400" dirty="0"/>
              <a:t>Search results are output into two tabs: </a:t>
            </a:r>
            <a:br>
              <a:rPr lang="en-US" sz="2400" dirty="0"/>
            </a:br>
            <a:endParaRPr lang="en-US" sz="2400" dirty="0">
              <a:cs typeface="Segoe UI"/>
            </a:endParaRPr>
          </a:p>
          <a:p>
            <a:pPr marL="514350" lvl="1"/>
            <a:r>
              <a:rPr lang="en-US" b="1" dirty="0">
                <a:solidFill>
                  <a:schemeClr val="accent1"/>
                </a:solidFill>
              </a:rPr>
              <a:t>Summary</a:t>
            </a:r>
            <a:r>
              <a:rPr lang="en-US" b="1" dirty="0"/>
              <a:t> </a:t>
            </a:r>
            <a:r>
              <a:rPr lang="en-US" dirty="0"/>
              <a:t>provides key insights about an artifact that the platform has derived from expansive datasets. </a:t>
            </a:r>
            <a:br>
              <a:rPr lang="en-US" dirty="0"/>
            </a:br>
            <a:endParaRPr lang="en-US" dirty="0"/>
          </a:p>
          <a:p>
            <a:pPr marL="514350" lvl="1"/>
            <a:r>
              <a:rPr lang="en-US" b="1" dirty="0">
                <a:solidFill>
                  <a:schemeClr val="accent1"/>
                </a:solidFill>
              </a:rPr>
              <a:t>Data</a:t>
            </a:r>
            <a:r>
              <a:rPr lang="en-US" b="1" dirty="0"/>
              <a:t> </a:t>
            </a:r>
            <a:r>
              <a:rPr lang="en-US" dirty="0"/>
              <a:t>is pure investigative content where a customer can extrapolate and start to connect artifacts based on a deep dive analysis. </a:t>
            </a:r>
            <a:endParaRPr lang="en-US" dirty="0">
              <a:cs typeface="Segoe UI"/>
            </a:endParaRPr>
          </a:p>
        </p:txBody>
      </p:sp>
      <p:sp>
        <p:nvSpPr>
          <p:cNvPr id="3" name="Oval 2">
            <a:extLst>
              <a:ext uri="{FF2B5EF4-FFF2-40B4-BE49-F238E27FC236}">
                <a16:creationId xmlns:a16="http://schemas.microsoft.com/office/drawing/2014/main" id="{A5CCB331-53F6-7643-4B2C-5C5F442A5566}"/>
              </a:ext>
            </a:extLst>
          </p:cNvPr>
          <p:cNvSpPr/>
          <p:nvPr/>
        </p:nvSpPr>
        <p:spPr bwMode="auto">
          <a:xfrm>
            <a:off x="588263" y="2606675"/>
            <a:ext cx="355600" cy="355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1</a:t>
            </a:r>
          </a:p>
        </p:txBody>
      </p:sp>
      <p:sp>
        <p:nvSpPr>
          <p:cNvPr id="4" name="Oval 3">
            <a:extLst>
              <a:ext uri="{FF2B5EF4-FFF2-40B4-BE49-F238E27FC236}">
                <a16:creationId xmlns:a16="http://schemas.microsoft.com/office/drawing/2014/main" id="{947DA32B-CE2E-765D-FF39-F50E0218AB9A}"/>
              </a:ext>
            </a:extLst>
          </p:cNvPr>
          <p:cNvSpPr/>
          <p:nvPr/>
        </p:nvSpPr>
        <p:spPr bwMode="auto">
          <a:xfrm>
            <a:off x="588263" y="4187401"/>
            <a:ext cx="355600" cy="355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2</a:t>
            </a:r>
          </a:p>
        </p:txBody>
      </p:sp>
      <p:pic>
        <p:nvPicPr>
          <p:cNvPr id="8" name="Picture 7" descr="screenshot">
            <a:extLst>
              <a:ext uri="{FF2B5EF4-FFF2-40B4-BE49-F238E27FC236}">
                <a16:creationId xmlns:a16="http://schemas.microsoft.com/office/drawing/2014/main" id="{877A37BD-1497-6B4E-E58D-054DC655215E}"/>
              </a:ext>
            </a:extLst>
          </p:cNvPr>
          <p:cNvPicPr>
            <a:picLocks noChangeAspect="1"/>
          </p:cNvPicPr>
          <p:nvPr/>
        </p:nvPicPr>
        <p:blipFill rotWithShape="1">
          <a:blip r:embed="rId3"/>
          <a:srcRect l="3467" t="12031" r="14234" b="10349"/>
          <a:stretch/>
        </p:blipFill>
        <p:spPr>
          <a:xfrm>
            <a:off x="5596638" y="1662197"/>
            <a:ext cx="6118204" cy="4064184"/>
          </a:xfrm>
          <a:prstGeom prst="rect">
            <a:avLst/>
          </a:prstGeom>
          <a:ln>
            <a:solidFill>
              <a:schemeClr val="bg2">
                <a:lumMod val="90000"/>
              </a:schemeClr>
            </a:solidFill>
          </a:ln>
          <a:effectLst/>
        </p:spPr>
      </p:pic>
      <p:sp>
        <p:nvSpPr>
          <p:cNvPr id="10" name="Oval 9">
            <a:extLst>
              <a:ext uri="{FF2B5EF4-FFF2-40B4-BE49-F238E27FC236}">
                <a16:creationId xmlns:a16="http://schemas.microsoft.com/office/drawing/2014/main" id="{98DC0485-73ED-BE1C-3A7C-F40E8BA175B3}"/>
              </a:ext>
            </a:extLst>
          </p:cNvPr>
          <p:cNvSpPr/>
          <p:nvPr/>
        </p:nvSpPr>
        <p:spPr bwMode="auto">
          <a:xfrm>
            <a:off x="5495543" y="2624455"/>
            <a:ext cx="355600" cy="355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1</a:t>
            </a:r>
          </a:p>
        </p:txBody>
      </p:sp>
      <p:sp>
        <p:nvSpPr>
          <p:cNvPr id="11" name="Oval 10">
            <a:extLst>
              <a:ext uri="{FF2B5EF4-FFF2-40B4-BE49-F238E27FC236}">
                <a16:creationId xmlns:a16="http://schemas.microsoft.com/office/drawing/2014/main" id="{37664A11-8FDE-9CFB-4A8C-0561CA52F6B7}"/>
              </a:ext>
            </a:extLst>
          </p:cNvPr>
          <p:cNvSpPr/>
          <p:nvPr/>
        </p:nvSpPr>
        <p:spPr bwMode="auto">
          <a:xfrm>
            <a:off x="6684263" y="2606675"/>
            <a:ext cx="355600" cy="355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2</a:t>
            </a:r>
          </a:p>
        </p:txBody>
      </p:sp>
      <p:sp>
        <p:nvSpPr>
          <p:cNvPr id="18" name="Freeform: Shape 17">
            <a:extLst>
              <a:ext uri="{FF2B5EF4-FFF2-40B4-BE49-F238E27FC236}">
                <a16:creationId xmlns:a16="http://schemas.microsoft.com/office/drawing/2014/main" id="{F5DD8326-4A9E-2217-80AE-AF8FCADE5BEB}"/>
              </a:ext>
              <a:ext uri="{C183D7F6-B498-43B3-948B-1728B52AA6E4}">
                <adec:decorative xmlns:adec="http://schemas.microsoft.com/office/drawing/2017/decorative" val="1"/>
              </a:ext>
            </a:extLst>
          </p:cNvPr>
          <p:cNvSpPr/>
          <p:nvPr/>
        </p:nvSpPr>
        <p:spPr bwMode="auto">
          <a:xfrm rot="10800000">
            <a:off x="8867459" y="550665"/>
            <a:ext cx="3333684" cy="437898"/>
          </a:xfrm>
          <a:custGeom>
            <a:avLst/>
            <a:gdLst>
              <a:gd name="connsiteX0" fmla="*/ 0 w 3333684"/>
              <a:gd name="connsiteY0" fmla="*/ 0 h 437898"/>
              <a:gd name="connsiteX1" fmla="*/ 3114735 w 3333684"/>
              <a:gd name="connsiteY1" fmla="*/ 0 h 437898"/>
              <a:gd name="connsiteX2" fmla="*/ 3333684 w 3333684"/>
              <a:gd name="connsiteY2" fmla="*/ 218949 h 437898"/>
              <a:gd name="connsiteX3" fmla="*/ 3114735 w 3333684"/>
              <a:gd name="connsiteY3" fmla="*/ 437898 h 437898"/>
              <a:gd name="connsiteX4" fmla="*/ 0 w 3333684"/>
              <a:gd name="connsiteY4" fmla="*/ 437898 h 437898"/>
              <a:gd name="connsiteX5" fmla="*/ 0 w 3333684"/>
              <a:gd name="connsiteY5" fmla="*/ 0 h 43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684" h="437898">
                <a:moveTo>
                  <a:pt x="0" y="0"/>
                </a:moveTo>
                <a:lnTo>
                  <a:pt x="3114735" y="0"/>
                </a:lnTo>
                <a:cubicBezTo>
                  <a:pt x="3235657" y="0"/>
                  <a:pt x="3333684" y="98027"/>
                  <a:pt x="3333684" y="218949"/>
                </a:cubicBezTo>
                <a:cubicBezTo>
                  <a:pt x="3333684" y="339871"/>
                  <a:pt x="3235657" y="437898"/>
                  <a:pt x="3114735" y="437898"/>
                </a:cubicBezTo>
                <a:lnTo>
                  <a:pt x="0" y="437898"/>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9" name="TextBox 18">
            <a:extLst>
              <a:ext uri="{FF2B5EF4-FFF2-40B4-BE49-F238E27FC236}">
                <a16:creationId xmlns:a16="http://schemas.microsoft.com/office/drawing/2014/main" id="{84F882EB-D310-F23A-5699-2F9092216A45}"/>
              </a:ext>
            </a:extLst>
          </p:cNvPr>
          <p:cNvSpPr txBox="1"/>
          <p:nvPr/>
        </p:nvSpPr>
        <p:spPr>
          <a:xfrm>
            <a:off x="8934102" y="677281"/>
            <a:ext cx="3200399"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Semibold"/>
                <a:ea typeface="+mn-lt"/>
                <a:cs typeface="Segoe UI"/>
              </a:rPr>
              <a:t>Use case: Suspicious Domain Research</a:t>
            </a:r>
            <a:endParaRPr kumimoji="0" lang="en-US" sz="1200" b="0" i="0" u="none" strike="noStrike" kern="1200" cap="none" spc="0" normalizeH="0" baseline="0" noProof="0">
              <a:ln>
                <a:noFill/>
              </a:ln>
              <a:solidFill>
                <a:srgbClr val="FFFFFF"/>
              </a:solidFill>
              <a:effectLst/>
              <a:uLnTx/>
              <a:uFillTx/>
              <a:latin typeface="Segoe UI Semibold"/>
              <a:ea typeface="+mn-ea"/>
              <a:cs typeface="Segoe UI"/>
            </a:endParaRPr>
          </a:p>
        </p:txBody>
      </p:sp>
    </p:spTree>
    <p:extLst>
      <p:ext uri="{BB962C8B-B14F-4D97-AF65-F5344CB8AC3E}">
        <p14:creationId xmlns:p14="http://schemas.microsoft.com/office/powerpoint/2010/main" val="397901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861774"/>
          </a:xfrm>
        </p:spPr>
        <p:txBody>
          <a:bodyPr/>
          <a:lstStyle/>
          <a:p>
            <a:r>
              <a:rPr lang="en-US" b="1" spc="0">
                <a:ea typeface="+mj-lt"/>
                <a:cs typeface="+mj-lt"/>
              </a:rPr>
              <a:t>Data view</a:t>
            </a:r>
            <a:br>
              <a:rPr lang="en-US" b="1" spc="0">
                <a:ea typeface="+mj-lt"/>
                <a:cs typeface="+mj-lt"/>
              </a:rPr>
            </a:br>
            <a:r>
              <a:rPr lang="en-US" sz="2000" b="1" spc="0">
                <a:solidFill>
                  <a:schemeClr val="accent1"/>
                </a:solidFill>
                <a:ea typeface="+mj-lt"/>
                <a:cs typeface="+mj-lt"/>
              </a:rPr>
              <a:t>Search results</a:t>
            </a:r>
            <a:endParaRPr lang="en-US" sz="2000">
              <a:solidFill>
                <a:schemeClr val="accent1"/>
              </a:solidFill>
              <a:cs typeface="Segoe UI"/>
            </a:endParaRPr>
          </a:p>
        </p:txBody>
      </p:sp>
      <p:sp>
        <p:nvSpPr>
          <p:cNvPr id="4" name="Rectangle 3">
            <a:extLst>
              <a:ext uri="{FF2B5EF4-FFF2-40B4-BE49-F238E27FC236}">
                <a16:creationId xmlns:a16="http://schemas.microsoft.com/office/drawing/2014/main" id="{D20A93B0-CECC-86ED-75FB-E022616F49E7}"/>
              </a:ext>
              <a:ext uri="{C183D7F6-B498-43B3-948B-1728B52AA6E4}">
                <adec:decorative xmlns:adec="http://schemas.microsoft.com/office/drawing/2017/decorative" val="1"/>
              </a:ext>
            </a:extLst>
          </p:cNvPr>
          <p:cNvSpPr/>
          <p:nvPr/>
        </p:nvSpPr>
        <p:spPr bwMode="auto">
          <a:xfrm>
            <a:off x="0" y="1493302"/>
            <a:ext cx="12192001" cy="536469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2" name="Picture 1" descr="screenshot">
            <a:extLst>
              <a:ext uri="{FF2B5EF4-FFF2-40B4-BE49-F238E27FC236}">
                <a16:creationId xmlns:a16="http://schemas.microsoft.com/office/drawing/2014/main" id="{FB79DC15-874D-CAE6-5936-DC7807D2CBC9}"/>
              </a:ext>
            </a:extLst>
          </p:cNvPr>
          <p:cNvPicPr>
            <a:picLocks noChangeAspect="1"/>
          </p:cNvPicPr>
          <p:nvPr/>
        </p:nvPicPr>
        <p:blipFill rotWithShape="1">
          <a:blip r:embed="rId3"/>
          <a:srcRect l="3863" t="13571" r="249" b="14643"/>
          <a:stretch/>
        </p:blipFill>
        <p:spPr>
          <a:xfrm>
            <a:off x="582795" y="2101654"/>
            <a:ext cx="11023988" cy="4299146"/>
          </a:xfrm>
          <a:prstGeom prst="rect">
            <a:avLst/>
          </a:prstGeom>
          <a:ln>
            <a:solidFill>
              <a:schemeClr val="bg2">
                <a:lumMod val="90000"/>
              </a:schemeClr>
            </a:solidFill>
          </a:ln>
          <a:effectLst/>
        </p:spPr>
      </p:pic>
      <p:sp>
        <p:nvSpPr>
          <p:cNvPr id="9" name="Freeform: Shape 8">
            <a:extLst>
              <a:ext uri="{FF2B5EF4-FFF2-40B4-BE49-F238E27FC236}">
                <a16:creationId xmlns:a16="http://schemas.microsoft.com/office/drawing/2014/main" id="{6C6254CA-35D4-AB8F-7703-79927CA77B32}"/>
              </a:ext>
              <a:ext uri="{C183D7F6-B498-43B3-948B-1728B52AA6E4}">
                <adec:decorative xmlns:adec="http://schemas.microsoft.com/office/drawing/2017/decorative" val="1"/>
              </a:ext>
            </a:extLst>
          </p:cNvPr>
          <p:cNvSpPr/>
          <p:nvPr/>
        </p:nvSpPr>
        <p:spPr bwMode="auto">
          <a:xfrm rot="10800000">
            <a:off x="8867459" y="550665"/>
            <a:ext cx="3333684" cy="437898"/>
          </a:xfrm>
          <a:custGeom>
            <a:avLst/>
            <a:gdLst>
              <a:gd name="connsiteX0" fmla="*/ 0 w 3333684"/>
              <a:gd name="connsiteY0" fmla="*/ 0 h 437898"/>
              <a:gd name="connsiteX1" fmla="*/ 3114735 w 3333684"/>
              <a:gd name="connsiteY1" fmla="*/ 0 h 437898"/>
              <a:gd name="connsiteX2" fmla="*/ 3333684 w 3333684"/>
              <a:gd name="connsiteY2" fmla="*/ 218949 h 437898"/>
              <a:gd name="connsiteX3" fmla="*/ 3114735 w 3333684"/>
              <a:gd name="connsiteY3" fmla="*/ 437898 h 437898"/>
              <a:gd name="connsiteX4" fmla="*/ 0 w 3333684"/>
              <a:gd name="connsiteY4" fmla="*/ 437898 h 437898"/>
              <a:gd name="connsiteX5" fmla="*/ 0 w 3333684"/>
              <a:gd name="connsiteY5" fmla="*/ 0 h 43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684" h="437898">
                <a:moveTo>
                  <a:pt x="0" y="0"/>
                </a:moveTo>
                <a:lnTo>
                  <a:pt x="3114735" y="0"/>
                </a:lnTo>
                <a:cubicBezTo>
                  <a:pt x="3235657" y="0"/>
                  <a:pt x="3333684" y="98027"/>
                  <a:pt x="3333684" y="218949"/>
                </a:cubicBezTo>
                <a:cubicBezTo>
                  <a:pt x="3333684" y="339871"/>
                  <a:pt x="3235657" y="437898"/>
                  <a:pt x="3114735" y="437898"/>
                </a:cubicBezTo>
                <a:lnTo>
                  <a:pt x="0" y="437898"/>
                </a:ln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0" name="TextBox 9">
            <a:extLst>
              <a:ext uri="{FF2B5EF4-FFF2-40B4-BE49-F238E27FC236}">
                <a16:creationId xmlns:a16="http://schemas.microsoft.com/office/drawing/2014/main" id="{31895D3C-0F41-665B-229C-DE1A53A8864C}"/>
              </a:ext>
            </a:extLst>
          </p:cNvPr>
          <p:cNvSpPr txBox="1"/>
          <p:nvPr/>
        </p:nvSpPr>
        <p:spPr>
          <a:xfrm>
            <a:off x="8934102" y="677281"/>
            <a:ext cx="3200399"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Semibold"/>
                <a:ea typeface="+mn-lt"/>
                <a:cs typeface="Segoe UI"/>
              </a:rPr>
              <a:t>Use case: Suspicious Domain Research</a:t>
            </a:r>
            <a:endParaRPr kumimoji="0" lang="en-US" sz="1200" b="0" i="0" u="none" strike="noStrike" kern="1200" cap="none" spc="0" normalizeH="0" baseline="0" noProof="0">
              <a:ln>
                <a:noFill/>
              </a:ln>
              <a:solidFill>
                <a:srgbClr val="FFFFFF"/>
              </a:solidFill>
              <a:effectLst/>
              <a:uLnTx/>
              <a:uFillTx/>
              <a:latin typeface="Segoe UI Semibold"/>
              <a:ea typeface="+mn-ea"/>
              <a:cs typeface="Segoe UI"/>
            </a:endParaRPr>
          </a:p>
        </p:txBody>
      </p:sp>
    </p:spTree>
    <p:extLst>
      <p:ext uri="{BB962C8B-B14F-4D97-AF65-F5344CB8AC3E}">
        <p14:creationId xmlns:p14="http://schemas.microsoft.com/office/powerpoint/2010/main" val="21103080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566" y="2930402"/>
            <a:ext cx="9144000" cy="997196"/>
          </a:xfrm>
        </p:spPr>
        <p:txBody>
          <a:bodyPr/>
          <a:lstStyle/>
          <a:p>
            <a:pPr marR="0" lvl="0" algn="l" defTabSz="914367" rtl="0" eaLnBrk="1" fontAlgn="auto" latinLnBrk="0" hangingPunct="1">
              <a:lnSpc>
                <a:spcPct val="90000"/>
              </a:lnSpc>
              <a:spcBef>
                <a:spcPts val="0"/>
              </a:spcBef>
              <a:spcAft>
                <a:spcPts val="333"/>
              </a:spcAft>
              <a:buClrTx/>
              <a:buSzTx/>
              <a:tabLst/>
              <a:defRPr/>
            </a:pPr>
            <a:r>
              <a:rPr lang="en-US" sz="3600" b="0" i="0" u="none" strike="noStrike" dirty="0">
                <a:effectLst/>
              </a:rPr>
              <a:t>Using Jupyter Notebooks </a:t>
            </a:r>
            <a:r>
              <a:rPr lang="en-US" dirty="0"/>
              <a:t>for</a:t>
            </a:r>
            <a:br>
              <a:rPr lang="en-US" dirty="0"/>
            </a:br>
            <a:r>
              <a:rPr lang="en-US" dirty="0"/>
              <a:t>Threat</a:t>
            </a:r>
            <a:r>
              <a:rPr lang="en-US" sz="3600" b="0" i="0" u="none" strike="noStrike" dirty="0">
                <a:effectLst/>
              </a:rPr>
              <a:t> Hunting</a:t>
            </a:r>
          </a:p>
        </p:txBody>
      </p:sp>
    </p:spTree>
    <p:extLst>
      <p:ext uri="{BB962C8B-B14F-4D97-AF65-F5344CB8AC3E}">
        <p14:creationId xmlns:p14="http://schemas.microsoft.com/office/powerpoint/2010/main" val="1311679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9AFE16-78B3-ACB7-91E1-20A24F680504}"/>
              </a:ext>
              <a:ext uri="{C183D7F6-B498-43B3-948B-1728B52AA6E4}">
                <adec:decorative xmlns:adec="http://schemas.microsoft.com/office/drawing/2017/decorative" val="1"/>
              </a:ext>
            </a:extLst>
          </p:cNvPr>
          <p:cNvSpPr/>
          <p:nvPr/>
        </p:nvSpPr>
        <p:spPr bwMode="auto">
          <a:xfrm>
            <a:off x="0" y="1605134"/>
            <a:ext cx="12192001" cy="525286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17" name="Title 16"/>
          <p:cNvSpPr>
            <a:spLocks noGrp="1"/>
          </p:cNvSpPr>
          <p:nvPr>
            <p:ph type="title"/>
          </p:nvPr>
        </p:nvSpPr>
        <p:spPr>
          <a:xfrm>
            <a:off x="588263" y="457200"/>
            <a:ext cx="11018520" cy="553998"/>
          </a:xfrm>
        </p:spPr>
        <p:txBody>
          <a:bodyPr/>
          <a:lstStyle/>
          <a:p>
            <a:r>
              <a:rPr lang="en-US" b="1" spc="0">
                <a:ea typeface="+mj-lt"/>
                <a:cs typeface="+mj-lt"/>
              </a:rPr>
              <a:t>Projects </a:t>
            </a:r>
            <a:br>
              <a:rPr lang="en-US" b="1" spc="0">
                <a:ea typeface="+mj-lt"/>
                <a:cs typeface="+mj-lt"/>
              </a:rPr>
            </a:br>
            <a:r>
              <a:rPr lang="en-US" sz="2000" b="1" spc="0">
                <a:solidFill>
                  <a:schemeClr val="accent1"/>
                </a:solidFill>
                <a:ea typeface="+mj-lt"/>
                <a:cs typeface="+mj-lt"/>
              </a:rPr>
              <a:t>Organizing investigations</a:t>
            </a:r>
            <a:endParaRPr lang="en-US" sz="2000" spc="0">
              <a:solidFill>
                <a:schemeClr val="accent1"/>
              </a:solidFill>
              <a:latin typeface="Segoe UI Semibold"/>
              <a:cs typeface="Segoe UI Semibold"/>
            </a:endParaRPr>
          </a:p>
        </p:txBody>
      </p:sp>
      <p:pic>
        <p:nvPicPr>
          <p:cNvPr id="3" name="Picture 2" descr="screenshot">
            <a:extLst>
              <a:ext uri="{FF2B5EF4-FFF2-40B4-BE49-F238E27FC236}">
                <a16:creationId xmlns:a16="http://schemas.microsoft.com/office/drawing/2014/main" id="{77D942B6-32D4-52AF-AF0D-5D2FA9E99F3C}"/>
              </a:ext>
            </a:extLst>
          </p:cNvPr>
          <p:cNvPicPr>
            <a:picLocks noChangeAspect="1"/>
          </p:cNvPicPr>
          <p:nvPr/>
        </p:nvPicPr>
        <p:blipFill>
          <a:blip r:embed="rId3"/>
          <a:stretch>
            <a:fillRect/>
          </a:stretch>
        </p:blipFill>
        <p:spPr>
          <a:xfrm>
            <a:off x="449300" y="2220806"/>
            <a:ext cx="11293399" cy="3877385"/>
          </a:xfrm>
          <a:prstGeom prst="rect">
            <a:avLst/>
          </a:prstGeom>
          <a:ln>
            <a:solidFill>
              <a:schemeClr val="bg2">
                <a:lumMod val="90000"/>
              </a:schemeClr>
            </a:solidFill>
          </a:ln>
          <a:effectLst/>
        </p:spPr>
      </p:pic>
    </p:spTree>
    <p:extLst>
      <p:ext uri="{BB962C8B-B14F-4D97-AF65-F5344CB8AC3E}">
        <p14:creationId xmlns:p14="http://schemas.microsoft.com/office/powerpoint/2010/main" val="114495798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BFBE-9FC6-A9B1-EBA6-C67B9F2D3E7B}"/>
              </a:ext>
            </a:extLst>
          </p:cNvPr>
          <p:cNvSpPr>
            <a:spLocks noGrp="1"/>
          </p:cNvSpPr>
          <p:nvPr>
            <p:ph type="title"/>
          </p:nvPr>
        </p:nvSpPr>
        <p:spPr>
          <a:xfrm>
            <a:off x="588263" y="457200"/>
            <a:ext cx="11018520" cy="861774"/>
          </a:xfrm>
        </p:spPr>
        <p:txBody>
          <a:bodyPr/>
          <a:lstStyle/>
          <a:p>
            <a:r>
              <a:rPr lang="en-US" dirty="0">
                <a:cs typeface="Segoe UI"/>
              </a:rPr>
              <a:t>Reputation scoring </a:t>
            </a:r>
            <a:br>
              <a:rPr lang="en-US" dirty="0">
                <a:cs typeface="Segoe UI"/>
              </a:rPr>
            </a:br>
            <a:r>
              <a:rPr lang="en-US" sz="2000" dirty="0">
                <a:solidFill>
                  <a:schemeClr val="accent1"/>
                </a:solidFill>
                <a:cs typeface="Segoe UI"/>
              </a:rPr>
              <a:t>Feature summary</a:t>
            </a:r>
            <a:endParaRPr lang="en-US" sz="2000" dirty="0">
              <a:solidFill>
                <a:schemeClr val="accent1"/>
              </a:solidFill>
            </a:endParaRPr>
          </a:p>
        </p:txBody>
      </p:sp>
      <p:sp>
        <p:nvSpPr>
          <p:cNvPr id="3" name="Text Placeholder 2">
            <a:extLst>
              <a:ext uri="{FF2B5EF4-FFF2-40B4-BE49-F238E27FC236}">
                <a16:creationId xmlns:a16="http://schemas.microsoft.com/office/drawing/2014/main" id="{B49180EF-E7B5-CCDE-16DB-F6E8A787E7CC}"/>
              </a:ext>
            </a:extLst>
          </p:cNvPr>
          <p:cNvSpPr>
            <a:spLocks noGrp="1"/>
          </p:cNvSpPr>
          <p:nvPr>
            <p:ph type="body" sz="quarter" idx="10"/>
          </p:nvPr>
        </p:nvSpPr>
        <p:spPr>
          <a:xfrm>
            <a:off x="647469" y="1871427"/>
            <a:ext cx="4603497" cy="3841052"/>
          </a:xfrm>
        </p:spPr>
        <p:txBody>
          <a:bodyPr vert="horz" wrap="square" lIns="0" tIns="0" rIns="0" bIns="0" rtlCol="0" anchor="t">
            <a:spAutoFit/>
          </a:bodyPr>
          <a:lstStyle/>
          <a:p>
            <a:pPr marL="342900" indent="-342900">
              <a:buFont typeface="Wingdings" panose="05000000000000000000" pitchFamily="2" charset="2"/>
              <a:buChar char="§"/>
            </a:pPr>
            <a:r>
              <a:rPr lang="en-US" sz="2400" dirty="0">
                <a:ea typeface="+mn-lt"/>
                <a:cs typeface="+mn-lt"/>
              </a:rPr>
              <a:t>Hosts, Domains, and IP Addresses are grouped into categories depending on their numerical reputation score.</a:t>
            </a:r>
          </a:p>
          <a:p>
            <a:pPr marL="342900" indent="-342900">
              <a:buFont typeface="Wingdings" panose="05000000000000000000" pitchFamily="2" charset="2"/>
              <a:buChar char="§"/>
            </a:pPr>
            <a:endParaRPr lang="en-US" sz="2400" dirty="0">
              <a:ea typeface="+mn-lt"/>
              <a:cs typeface="+mn-lt"/>
            </a:endParaRPr>
          </a:p>
          <a:p>
            <a:pPr marL="342900" indent="-342900">
              <a:buFont typeface="Wingdings" panose="05000000000000000000" pitchFamily="2" charset="2"/>
              <a:buChar char="§"/>
            </a:pPr>
            <a:r>
              <a:rPr lang="en-US" sz="2400" dirty="0">
                <a:ea typeface="+mn-lt"/>
                <a:cs typeface="+mn-lt"/>
              </a:rPr>
              <a:t>Characteristics include:</a:t>
            </a:r>
          </a:p>
          <a:p>
            <a:pPr marL="571500" lvl="1" indent="-342900">
              <a:buFont typeface="Wingdings" panose="05000000000000000000" pitchFamily="2" charset="2"/>
              <a:buChar char="§"/>
            </a:pPr>
            <a:r>
              <a:rPr lang="en-US" sz="1600" dirty="0">
                <a:ea typeface="+mn-lt"/>
                <a:cs typeface="+mn-lt"/>
              </a:rPr>
              <a:t>First seen</a:t>
            </a:r>
          </a:p>
          <a:p>
            <a:pPr marL="571500" lvl="1" indent="-342900">
              <a:buFont typeface="Wingdings" panose="05000000000000000000" pitchFamily="2" charset="2"/>
              <a:buChar char="§"/>
            </a:pPr>
            <a:r>
              <a:rPr lang="en-US" sz="1600" dirty="0">
                <a:ea typeface="+mn-lt"/>
                <a:cs typeface="+mn-lt"/>
              </a:rPr>
              <a:t>Last seen</a:t>
            </a:r>
          </a:p>
          <a:p>
            <a:pPr marL="571500" lvl="1" indent="-342900">
              <a:buFont typeface="Wingdings" panose="05000000000000000000" pitchFamily="2" charset="2"/>
              <a:buChar char="§"/>
            </a:pPr>
            <a:r>
              <a:rPr lang="en-US" sz="1600" dirty="0">
                <a:ea typeface="+mn-lt"/>
                <a:cs typeface="+mn-lt"/>
              </a:rPr>
              <a:t>ASN</a:t>
            </a:r>
          </a:p>
          <a:p>
            <a:pPr marL="571500" lvl="1" indent="-342900">
              <a:buFont typeface="Wingdings" panose="05000000000000000000" pitchFamily="2" charset="2"/>
              <a:buChar char="§"/>
            </a:pPr>
            <a:r>
              <a:rPr lang="en-US" sz="1600" dirty="0">
                <a:ea typeface="+mn-lt"/>
                <a:cs typeface="+mn-lt"/>
              </a:rPr>
              <a:t>Country</a:t>
            </a:r>
          </a:p>
          <a:p>
            <a:pPr marL="571500" lvl="1" indent="-342900">
              <a:buFont typeface="Wingdings" panose="05000000000000000000" pitchFamily="2" charset="2"/>
              <a:buChar char="§"/>
            </a:pPr>
            <a:r>
              <a:rPr lang="en-US" sz="1600" dirty="0">
                <a:ea typeface="+mn-lt"/>
                <a:cs typeface="+mn-lt"/>
              </a:rPr>
              <a:t>Associated infrastructure</a:t>
            </a:r>
          </a:p>
        </p:txBody>
      </p:sp>
      <p:sp>
        <p:nvSpPr>
          <p:cNvPr id="4" name="Rectangle 3">
            <a:extLst>
              <a:ext uri="{FF2B5EF4-FFF2-40B4-BE49-F238E27FC236}">
                <a16:creationId xmlns:a16="http://schemas.microsoft.com/office/drawing/2014/main" id="{D24EB975-4374-D3C5-BD09-A23BC37AB1F7}"/>
              </a:ext>
              <a:ext uri="{C183D7F6-B498-43B3-948B-1728B52AA6E4}">
                <adec:decorative xmlns:adec="http://schemas.microsoft.com/office/drawing/2017/decorative" val="1"/>
              </a:ext>
            </a:extLst>
          </p:cNvPr>
          <p:cNvSpPr/>
          <p:nvPr/>
        </p:nvSpPr>
        <p:spPr bwMode="auto">
          <a:xfrm>
            <a:off x="5648959" y="0"/>
            <a:ext cx="6543041"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7" name="Group 6" descr="screenshot">
            <a:extLst>
              <a:ext uri="{FF2B5EF4-FFF2-40B4-BE49-F238E27FC236}">
                <a16:creationId xmlns:a16="http://schemas.microsoft.com/office/drawing/2014/main" id="{BB7E3205-094D-2469-94D3-A631989C846B}"/>
              </a:ext>
            </a:extLst>
          </p:cNvPr>
          <p:cNvGrpSpPr/>
          <p:nvPr/>
        </p:nvGrpSpPr>
        <p:grpSpPr>
          <a:xfrm>
            <a:off x="6189291" y="1346658"/>
            <a:ext cx="5462376" cy="4164684"/>
            <a:chOff x="6189291" y="465281"/>
            <a:chExt cx="5462376" cy="4164684"/>
          </a:xfrm>
        </p:grpSpPr>
        <p:pic>
          <p:nvPicPr>
            <p:cNvPr id="5" name="Picture 4">
              <a:extLst>
                <a:ext uri="{FF2B5EF4-FFF2-40B4-BE49-F238E27FC236}">
                  <a16:creationId xmlns:a16="http://schemas.microsoft.com/office/drawing/2014/main" id="{4BE03B32-9C21-D9A8-0C03-8E0C8321C8DE}"/>
                </a:ext>
              </a:extLst>
            </p:cNvPr>
            <p:cNvPicPr>
              <a:picLocks noChangeAspect="1"/>
            </p:cNvPicPr>
            <p:nvPr/>
          </p:nvPicPr>
          <p:blipFill>
            <a:blip r:embed="rId3"/>
            <a:stretch>
              <a:fillRect/>
            </a:stretch>
          </p:blipFill>
          <p:spPr>
            <a:xfrm>
              <a:off x="6189291" y="465281"/>
              <a:ext cx="5462376" cy="2470959"/>
            </a:xfrm>
            <a:prstGeom prst="rect">
              <a:avLst/>
            </a:prstGeom>
            <a:ln>
              <a:solidFill>
                <a:schemeClr val="bg2">
                  <a:lumMod val="90000"/>
                </a:schemeClr>
              </a:solidFill>
            </a:ln>
            <a:effectLst/>
          </p:spPr>
        </p:pic>
        <p:pic>
          <p:nvPicPr>
            <p:cNvPr id="6" name="Picture 5" descr="Graphical user interface, application&#10;&#10;Description automatically generated">
              <a:extLst>
                <a:ext uri="{FF2B5EF4-FFF2-40B4-BE49-F238E27FC236}">
                  <a16:creationId xmlns:a16="http://schemas.microsoft.com/office/drawing/2014/main" id="{62E28707-AEE1-4F0D-D601-ECD00AFC5879}"/>
                </a:ext>
              </a:extLst>
            </p:cNvPr>
            <p:cNvPicPr>
              <a:picLocks noChangeAspect="1"/>
            </p:cNvPicPr>
            <p:nvPr/>
          </p:nvPicPr>
          <p:blipFill rotWithShape="1">
            <a:blip r:embed="rId4"/>
            <a:srcRect l="3038" t="7107" r="5529" b="16487"/>
            <a:stretch/>
          </p:blipFill>
          <p:spPr>
            <a:xfrm>
              <a:off x="6189291" y="3213557"/>
              <a:ext cx="5456390" cy="1416408"/>
            </a:xfrm>
            <a:prstGeom prst="rect">
              <a:avLst/>
            </a:prstGeom>
            <a:ln>
              <a:solidFill>
                <a:schemeClr val="bg2">
                  <a:lumMod val="90000"/>
                </a:schemeClr>
              </a:solidFill>
            </a:ln>
            <a:effectLst/>
          </p:spPr>
        </p:pic>
      </p:grpSp>
    </p:spTree>
    <p:extLst>
      <p:ext uri="{BB962C8B-B14F-4D97-AF65-F5344CB8AC3E}">
        <p14:creationId xmlns:p14="http://schemas.microsoft.com/office/powerpoint/2010/main" val="184062692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457200"/>
            <a:ext cx="11018520" cy="861774"/>
          </a:xfrm>
        </p:spPr>
        <p:txBody>
          <a:bodyPr/>
          <a:lstStyle/>
          <a:p>
            <a:r>
              <a:rPr lang="en-US">
                <a:cs typeface="Segoe UI"/>
              </a:rPr>
              <a:t>Analyst Insights </a:t>
            </a:r>
            <a:br>
              <a:rPr lang="en-US">
                <a:cs typeface="Segoe UI"/>
              </a:rPr>
            </a:br>
            <a:r>
              <a:rPr lang="en-US" sz="2000">
                <a:solidFill>
                  <a:schemeClr val="accent1"/>
                </a:solidFill>
                <a:cs typeface="Segoe UI"/>
              </a:rPr>
              <a:t>Feature summary</a:t>
            </a:r>
            <a:endParaRPr lang="en-US" sz="2000">
              <a:solidFill>
                <a:schemeClr val="accent1"/>
              </a:solidFill>
            </a:endParaRPr>
          </a:p>
        </p:txBody>
      </p:sp>
      <p:sp>
        <p:nvSpPr>
          <p:cNvPr id="6" name="Text Placeholder 5"/>
          <p:cNvSpPr>
            <a:spLocks noGrp="1"/>
          </p:cNvSpPr>
          <p:nvPr>
            <p:ph type="body" sz="quarter" idx="10"/>
          </p:nvPr>
        </p:nvSpPr>
        <p:spPr>
          <a:xfrm>
            <a:off x="588263" y="1759743"/>
            <a:ext cx="4347531" cy="2659190"/>
          </a:xfrm>
        </p:spPr>
        <p:txBody>
          <a:bodyPr vert="horz" wrap="square" lIns="0" tIns="0" rIns="0" bIns="0" rtlCol="0" anchor="t">
            <a:spAutoFit/>
          </a:bodyPr>
          <a:lstStyle/>
          <a:p>
            <a:pPr marL="342900" lvl="1" indent="-342900">
              <a:buFont typeface="Wingdings" panose="05000000000000000000" pitchFamily="2" charset="2"/>
              <a:buChar char="§"/>
            </a:pPr>
            <a:r>
              <a:rPr lang="en-US" sz="2400" dirty="0"/>
              <a:t>Lists any insights that apply to artifacts.</a:t>
            </a:r>
          </a:p>
          <a:p>
            <a:pPr marL="342900" lvl="1" indent="-342900">
              <a:buFont typeface="Wingdings" panose="05000000000000000000" pitchFamily="2" charset="2"/>
              <a:buChar char="§"/>
            </a:pPr>
            <a:endParaRPr lang="en-US" dirty="0"/>
          </a:p>
          <a:p>
            <a:pPr marL="342900" lvl="1" indent="-342900">
              <a:buFont typeface="Wingdings" panose="05000000000000000000" pitchFamily="2" charset="2"/>
              <a:buChar char="§"/>
            </a:pPr>
            <a:r>
              <a:rPr lang="en-US" sz="2400" dirty="0"/>
              <a:t>Also shows rules that were </a:t>
            </a:r>
            <a:r>
              <a:rPr lang="en-US" sz="2400" b="1" i="1" dirty="0"/>
              <a:t>not</a:t>
            </a:r>
            <a:r>
              <a:rPr lang="en-US" sz="2400" dirty="0"/>
              <a:t> triggered, which can help move investigations along faster</a:t>
            </a:r>
          </a:p>
        </p:txBody>
      </p:sp>
      <p:pic>
        <p:nvPicPr>
          <p:cNvPr id="10" name="Picture 9">
            <a:extLst>
              <a:ext uri="{FF2B5EF4-FFF2-40B4-BE49-F238E27FC236}">
                <a16:creationId xmlns:a16="http://schemas.microsoft.com/office/drawing/2014/main" id="{5BED0692-6D17-57FA-69C7-98BCEC75B89F}"/>
              </a:ext>
            </a:extLst>
          </p:cNvPr>
          <p:cNvPicPr>
            <a:picLocks noChangeAspect="1"/>
          </p:cNvPicPr>
          <p:nvPr/>
        </p:nvPicPr>
        <p:blipFill>
          <a:blip r:embed="rId3"/>
          <a:stretch>
            <a:fillRect/>
          </a:stretch>
        </p:blipFill>
        <p:spPr>
          <a:xfrm>
            <a:off x="5497334" y="248142"/>
            <a:ext cx="6486455" cy="6361715"/>
          </a:xfrm>
          <a:prstGeom prst="rect">
            <a:avLst/>
          </a:prstGeom>
          <a:ln>
            <a:noFill/>
          </a:ln>
          <a:effectLst>
            <a:outerShdw blurRad="190500" algn="tl" rotWithShape="0">
              <a:srgbClr val="000000">
                <a:alpha val="70000"/>
              </a:srgbClr>
            </a:outerShdw>
          </a:effectLst>
        </p:spPr>
      </p:pic>
      <p:pic>
        <p:nvPicPr>
          <p:cNvPr id="3" name="Picture 2" descr="screenshot">
            <a:extLst>
              <a:ext uri="{FF2B5EF4-FFF2-40B4-BE49-F238E27FC236}">
                <a16:creationId xmlns:a16="http://schemas.microsoft.com/office/drawing/2014/main" id="{412F87A1-7C98-B582-89FF-6F2628180B0E}"/>
              </a:ext>
            </a:extLst>
          </p:cNvPr>
          <p:cNvPicPr>
            <a:picLocks noChangeAspect="1"/>
          </p:cNvPicPr>
          <p:nvPr/>
        </p:nvPicPr>
        <p:blipFill rotWithShape="1">
          <a:blip r:embed="rId4"/>
          <a:srcRect l="995" t="6189" r="61493" b="8229"/>
          <a:stretch/>
        </p:blipFill>
        <p:spPr>
          <a:xfrm>
            <a:off x="588263" y="4726940"/>
            <a:ext cx="7321529" cy="16738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91604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279400"/>
            <a:ext cx="11018520" cy="861774"/>
          </a:xfrm>
        </p:spPr>
        <p:txBody>
          <a:bodyPr/>
          <a:lstStyle/>
          <a:p>
            <a:r>
              <a:rPr lang="en-US" dirty="0">
                <a:cs typeface="Segoe UI"/>
              </a:rPr>
              <a:t>Datasets </a:t>
            </a:r>
            <a:br>
              <a:rPr lang="en-US" dirty="0">
                <a:cs typeface="Segoe UI"/>
              </a:rPr>
            </a:br>
            <a:endParaRPr lang="en-US" sz="2000" dirty="0">
              <a:solidFill>
                <a:schemeClr val="accent1"/>
              </a:solidFill>
            </a:endParaRPr>
          </a:p>
        </p:txBody>
      </p:sp>
      <p:sp>
        <p:nvSpPr>
          <p:cNvPr id="6" name="Text Placeholder 5"/>
          <p:cNvSpPr>
            <a:spLocks noGrp="1"/>
          </p:cNvSpPr>
          <p:nvPr>
            <p:ph type="body" sz="quarter" idx="10"/>
          </p:nvPr>
        </p:nvSpPr>
        <p:spPr>
          <a:xfrm>
            <a:off x="588263" y="1247910"/>
            <a:ext cx="6107505" cy="5429179"/>
          </a:xfrm>
        </p:spPr>
        <p:txBody>
          <a:bodyPr vert="horz" wrap="square" lIns="0" tIns="0" rIns="0" bIns="0" rtlCol="0" anchor="t">
            <a:spAutoFit/>
          </a:bodyPr>
          <a:lstStyle/>
          <a:p>
            <a:pPr marL="342900" lvl="1" indent="-342900">
              <a:buFont typeface="Wingdings" panose="05000000000000000000" pitchFamily="2" charset="2"/>
              <a:buChar char="§"/>
            </a:pPr>
            <a:r>
              <a:rPr lang="en-US" sz="2400" dirty="0">
                <a:solidFill>
                  <a:srgbClr val="000000"/>
                </a:solidFill>
                <a:latin typeface="Segoe UI"/>
                <a:cs typeface="Segoe UI"/>
              </a:rPr>
              <a:t>Includes information related to DNS, certificates used, host pairs, subdomains, file hashes and many other data elements.</a:t>
            </a:r>
          </a:p>
          <a:p>
            <a:pPr marL="342900" lvl="1" indent="-342900">
              <a:buFont typeface="Wingdings" panose="05000000000000000000" pitchFamily="2" charset="2"/>
              <a:buChar char="§"/>
            </a:pPr>
            <a:endParaRPr lang="en-US" sz="2400" dirty="0">
              <a:solidFill>
                <a:srgbClr val="000000"/>
              </a:solidFill>
              <a:latin typeface="Segoe UI"/>
              <a:cs typeface="Segoe UI"/>
            </a:endParaRPr>
          </a:p>
          <a:p>
            <a:pPr marL="342900" lvl="1" indent="-342900">
              <a:buFont typeface="Wingdings" panose="05000000000000000000" pitchFamily="2" charset="2"/>
              <a:buChar char="§"/>
            </a:pPr>
            <a:r>
              <a:rPr lang="en-US" sz="2400" dirty="0">
                <a:solidFill>
                  <a:srgbClr val="000000"/>
                </a:solidFill>
                <a:latin typeface="Segoe UI"/>
                <a:cs typeface="Segoe UI"/>
              </a:rPr>
              <a:t>Can help answer questions such as:</a:t>
            </a:r>
          </a:p>
          <a:p>
            <a:pPr marL="571500" lvl="1" indent="-342900">
              <a:buFont typeface="Wingdings" panose="05000000000000000000" pitchFamily="2" charset="2"/>
              <a:buChar char="§"/>
            </a:pPr>
            <a:r>
              <a:rPr lang="en-US" b="0" i="1" u="none" strike="noStrike" baseline="0" dirty="0">
                <a:solidFill>
                  <a:srgbClr val="161616"/>
                </a:solidFill>
                <a:latin typeface="Segoe UI" panose="020B0502040204020203" pitchFamily="34" charset="0"/>
              </a:rPr>
              <a:t>Is the IP address routable?</a:t>
            </a:r>
            <a:endParaRPr lang="en-US" b="0" i="1" u="none" strike="noStrike" baseline="0" dirty="0">
              <a:solidFill>
                <a:srgbClr val="000000"/>
              </a:solidFill>
              <a:latin typeface="Segoe UI" panose="020B0502040204020203" pitchFamily="34" charset="0"/>
            </a:endParaRPr>
          </a:p>
          <a:p>
            <a:pPr marL="571500" lvl="1" indent="-342900">
              <a:buFont typeface="Wingdings" panose="05000000000000000000" pitchFamily="2" charset="2"/>
              <a:buChar char="§"/>
            </a:pPr>
            <a:r>
              <a:rPr lang="en-US" b="0" i="1" u="none" strike="noStrike" baseline="0" dirty="0">
                <a:solidFill>
                  <a:srgbClr val="161616"/>
                </a:solidFill>
                <a:latin typeface="Segoe UI" panose="020B0502040204020203" pitchFamily="34" charset="0"/>
              </a:rPr>
              <a:t>Where is the IP address geolocated?</a:t>
            </a:r>
            <a:endParaRPr lang="en-US" b="0" i="1" u="none" strike="noStrike" baseline="0" dirty="0">
              <a:solidFill>
                <a:srgbClr val="000000"/>
              </a:solidFill>
              <a:latin typeface="Segoe UI" panose="020B0502040204020203" pitchFamily="34" charset="0"/>
            </a:endParaRPr>
          </a:p>
          <a:p>
            <a:pPr marL="571500" lvl="1" indent="-342900">
              <a:buFont typeface="Wingdings" panose="05000000000000000000" pitchFamily="2" charset="2"/>
              <a:buChar char="§"/>
            </a:pPr>
            <a:r>
              <a:rPr lang="en-US" b="0" i="1" u="none" strike="noStrike" baseline="0" dirty="0">
                <a:solidFill>
                  <a:srgbClr val="161616"/>
                </a:solidFill>
                <a:latin typeface="Segoe UI" panose="020B0502040204020203" pitchFamily="34" charset="0"/>
              </a:rPr>
              <a:t>How old is the domain?</a:t>
            </a:r>
            <a:endParaRPr lang="en-US" b="0" i="1" u="none" strike="noStrike" baseline="0" dirty="0">
              <a:solidFill>
                <a:srgbClr val="000000"/>
              </a:solidFill>
              <a:latin typeface="Segoe UI" panose="020B0502040204020203" pitchFamily="34" charset="0"/>
            </a:endParaRPr>
          </a:p>
          <a:p>
            <a:pPr marL="571500" lvl="1" indent="-342900">
              <a:buFont typeface="Wingdings" panose="05000000000000000000" pitchFamily="2" charset="2"/>
              <a:buChar char="§"/>
            </a:pPr>
            <a:r>
              <a:rPr lang="en-US" b="0" i="1" u="none" strike="noStrike" baseline="0" dirty="0">
                <a:solidFill>
                  <a:srgbClr val="161616"/>
                </a:solidFill>
                <a:latin typeface="Segoe UI" panose="020B0502040204020203" pitchFamily="34" charset="0"/>
              </a:rPr>
              <a:t>What name servers are used?</a:t>
            </a:r>
          </a:p>
          <a:p>
            <a:pPr marL="571500" lvl="1" indent="-342900">
              <a:buFont typeface="Wingdings" panose="05000000000000000000" pitchFamily="2" charset="2"/>
              <a:buChar char="§"/>
            </a:pPr>
            <a:r>
              <a:rPr lang="en-US" b="0" i="1" u="none" strike="noStrike" baseline="0" dirty="0">
                <a:solidFill>
                  <a:srgbClr val="161616"/>
                </a:solidFill>
                <a:latin typeface="Segoe UI" panose="020B0502040204020203" pitchFamily="34" charset="0"/>
              </a:rPr>
              <a:t>Is this a sinkhole domain?</a:t>
            </a:r>
          </a:p>
          <a:p>
            <a:pPr marL="571500" lvl="1" indent="-342900">
              <a:buFont typeface="Wingdings" panose="05000000000000000000" pitchFamily="2" charset="2"/>
              <a:buChar char="§"/>
            </a:pPr>
            <a:r>
              <a:rPr lang="en-US" i="1" dirty="0">
                <a:solidFill>
                  <a:srgbClr val="161616"/>
                </a:solidFill>
                <a:latin typeface="Segoe UI" panose="020B0502040204020203" pitchFamily="34" charset="0"/>
              </a:rPr>
              <a:t>Are there fake names in the WHOIS record?</a:t>
            </a:r>
          </a:p>
          <a:p>
            <a:pPr marL="571500" lvl="1" indent="-342900">
              <a:buFont typeface="Wingdings" panose="05000000000000000000" pitchFamily="2" charset="2"/>
              <a:buChar char="§"/>
            </a:pPr>
            <a:r>
              <a:rPr lang="en-US" b="0" i="1" u="none" strike="noStrike" baseline="0" dirty="0">
                <a:solidFill>
                  <a:srgbClr val="161616"/>
                </a:solidFill>
                <a:latin typeface="Segoe UI" panose="020B0502040204020203" pitchFamily="34" charset="0"/>
              </a:rPr>
              <a:t>Is </a:t>
            </a:r>
            <a:r>
              <a:rPr lang="en-US" i="1" dirty="0">
                <a:solidFill>
                  <a:srgbClr val="161616"/>
                </a:solidFill>
                <a:latin typeface="Segoe UI" panose="020B0502040204020203" pitchFamily="34" charset="0"/>
              </a:rPr>
              <a:t>it using a self-signed</a:t>
            </a:r>
            <a:r>
              <a:rPr lang="en-US" b="0" i="1" u="none" strike="noStrike" baseline="0" dirty="0">
                <a:solidFill>
                  <a:srgbClr val="161616"/>
                </a:solidFill>
                <a:latin typeface="Segoe UI" panose="020B0502040204020203" pitchFamily="34" charset="0"/>
              </a:rPr>
              <a:t> certificate?</a:t>
            </a:r>
          </a:p>
          <a:p>
            <a:pPr marL="571500" lvl="1" indent="-342900">
              <a:buFont typeface="Wingdings" panose="05000000000000000000" pitchFamily="2" charset="2"/>
              <a:buChar char="§"/>
            </a:pPr>
            <a:r>
              <a:rPr lang="en-US" i="1" dirty="0" err="1">
                <a:solidFill>
                  <a:srgbClr val="161616"/>
                </a:solidFill>
                <a:latin typeface="Segoe UI" panose="020B0502040204020203" pitchFamily="34" charset="0"/>
              </a:rPr>
              <a:t>Etc</a:t>
            </a:r>
            <a:r>
              <a:rPr lang="en-US" i="1" dirty="0">
                <a:solidFill>
                  <a:srgbClr val="161616"/>
                </a:solidFill>
                <a:latin typeface="Segoe UI" panose="020B0502040204020203" pitchFamily="34" charset="0"/>
              </a:rPr>
              <a:t>….</a:t>
            </a:r>
            <a:endParaRPr lang="en-US" b="0" i="1" u="none" strike="noStrike" baseline="0" dirty="0">
              <a:solidFill>
                <a:srgbClr val="161616"/>
              </a:solidFill>
              <a:latin typeface="Segoe UI" panose="020B0502040204020203" pitchFamily="34" charset="0"/>
            </a:endParaRPr>
          </a:p>
          <a:p>
            <a:pPr marL="514350" lvl="1" indent="-285750">
              <a:buFont typeface="Wingdings" panose="05000000000000000000" pitchFamily="2" charset="2"/>
              <a:buChar char="§"/>
            </a:pPr>
            <a:endParaRPr lang="en-US" sz="1000" b="0" i="0" u="none" strike="noStrike" baseline="0" dirty="0">
              <a:solidFill>
                <a:srgbClr val="161616"/>
              </a:solidFill>
              <a:latin typeface="Segoe UI" panose="020B0502040204020203" pitchFamily="34" charset="0"/>
            </a:endParaRPr>
          </a:p>
          <a:p>
            <a:pPr marL="285750" lvl="1" indent="-285750">
              <a:buFont typeface="Wingdings" panose="05000000000000000000" pitchFamily="2" charset="2"/>
              <a:buChar char="§"/>
            </a:pPr>
            <a:endParaRPr lang="en-US" sz="1600" dirty="0">
              <a:solidFill>
                <a:srgbClr val="000000"/>
              </a:solidFill>
              <a:latin typeface="Segoe UI"/>
              <a:cs typeface="Segoe UI"/>
            </a:endParaRPr>
          </a:p>
        </p:txBody>
      </p:sp>
      <p:sp>
        <p:nvSpPr>
          <p:cNvPr id="16" name="Rectangle 15">
            <a:extLst>
              <a:ext uri="{FF2B5EF4-FFF2-40B4-BE49-F238E27FC236}">
                <a16:creationId xmlns:a16="http://schemas.microsoft.com/office/drawing/2014/main" id="{49FBEBDF-31F1-3832-C9FF-F4BF1ED20622}"/>
              </a:ext>
              <a:ext uri="{C183D7F6-B498-43B3-948B-1728B52AA6E4}">
                <adec:decorative xmlns:adec="http://schemas.microsoft.com/office/drawing/2017/decorative" val="1"/>
              </a:ext>
            </a:extLst>
          </p:cNvPr>
          <p:cNvSpPr/>
          <p:nvPr/>
        </p:nvSpPr>
        <p:spPr bwMode="auto">
          <a:xfrm>
            <a:off x="6997700" y="0"/>
            <a:ext cx="51943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20" name="Group 19" descr="screenshot">
            <a:extLst>
              <a:ext uri="{FF2B5EF4-FFF2-40B4-BE49-F238E27FC236}">
                <a16:creationId xmlns:a16="http://schemas.microsoft.com/office/drawing/2014/main" id="{6602B525-5126-359B-84A9-300C03603100}"/>
              </a:ext>
            </a:extLst>
          </p:cNvPr>
          <p:cNvGrpSpPr/>
          <p:nvPr/>
        </p:nvGrpSpPr>
        <p:grpSpPr>
          <a:xfrm>
            <a:off x="7737264" y="324757"/>
            <a:ext cx="3715172" cy="6208486"/>
            <a:chOff x="8106905" y="783451"/>
            <a:chExt cx="2975890" cy="5291098"/>
          </a:xfrm>
        </p:grpSpPr>
        <p:pic>
          <p:nvPicPr>
            <p:cNvPr id="7" name="Picture 6" descr="Graphical user interface, application&#10;&#10;Description automatically generated">
              <a:extLst>
                <a:ext uri="{FF2B5EF4-FFF2-40B4-BE49-F238E27FC236}">
                  <a16:creationId xmlns:a16="http://schemas.microsoft.com/office/drawing/2014/main" id="{F80963AF-9729-C0FB-A3E6-D9A537E390C3}"/>
                </a:ext>
              </a:extLst>
            </p:cNvPr>
            <p:cNvPicPr>
              <a:picLocks noChangeAspect="1"/>
            </p:cNvPicPr>
            <p:nvPr/>
          </p:nvPicPr>
          <p:blipFill rotWithShape="1">
            <a:blip r:embed="rId3"/>
            <a:srcRect r="-223" b="18469"/>
            <a:stretch/>
          </p:blipFill>
          <p:spPr>
            <a:xfrm>
              <a:off x="8106905" y="783451"/>
              <a:ext cx="2975890" cy="5291098"/>
            </a:xfrm>
            <a:prstGeom prst="rect">
              <a:avLst/>
            </a:prstGeom>
            <a:ln>
              <a:solidFill>
                <a:schemeClr val="bg2">
                  <a:lumMod val="90000"/>
                </a:schemeClr>
              </a:solidFill>
            </a:ln>
            <a:effectLst/>
          </p:spPr>
        </p:pic>
        <p:sp>
          <p:nvSpPr>
            <p:cNvPr id="2" name="Rectangle: Rounded Corners 1">
              <a:extLst>
                <a:ext uri="{FF2B5EF4-FFF2-40B4-BE49-F238E27FC236}">
                  <a16:creationId xmlns:a16="http://schemas.microsoft.com/office/drawing/2014/main" id="{B1AB86A0-ED70-2CA8-6E9A-71F6E822F447}"/>
                </a:ext>
              </a:extLst>
            </p:cNvPr>
            <p:cNvSpPr/>
            <p:nvPr/>
          </p:nvSpPr>
          <p:spPr bwMode="auto">
            <a:xfrm>
              <a:off x="8689510" y="2762718"/>
              <a:ext cx="1833217" cy="3286539"/>
            </a:xfrm>
            <a:prstGeom prst="roundRect">
              <a:avLst>
                <a:gd name="adj" fmla="val 2325"/>
              </a:avLst>
            </a:prstGeom>
            <a:no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spTree>
    <p:extLst>
      <p:ext uri="{BB962C8B-B14F-4D97-AF65-F5344CB8AC3E}">
        <p14:creationId xmlns:p14="http://schemas.microsoft.com/office/powerpoint/2010/main" val="53896806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69E03-2662-B982-9D36-94F21CB44AAB}"/>
              </a:ext>
            </a:extLst>
          </p:cNvPr>
          <p:cNvSpPr>
            <a:spLocks noGrp="1"/>
          </p:cNvSpPr>
          <p:nvPr>
            <p:ph type="title"/>
          </p:nvPr>
        </p:nvSpPr>
        <p:spPr>
          <a:xfrm>
            <a:off x="585216" y="2915882"/>
            <a:ext cx="9144000" cy="941796"/>
          </a:xfrm>
        </p:spPr>
        <p:txBody>
          <a:bodyPr/>
          <a:lstStyle/>
          <a:p>
            <a:r>
              <a:rPr lang="en-US" dirty="0"/>
              <a:t>DEMO</a:t>
            </a:r>
            <a:br>
              <a:rPr lang="en-US" sz="3200" i="1" dirty="0"/>
            </a:br>
            <a:r>
              <a:rPr lang="en-US" sz="3200" i="1" dirty="0"/>
              <a:t>Microsoft Defender Threat Intelligence</a:t>
            </a:r>
            <a:endParaRPr lang="en-US" i="1" dirty="0"/>
          </a:p>
        </p:txBody>
      </p:sp>
    </p:spTree>
    <p:extLst>
      <p:ext uri="{BB962C8B-B14F-4D97-AF65-F5344CB8AC3E}">
        <p14:creationId xmlns:p14="http://schemas.microsoft.com/office/powerpoint/2010/main" val="333385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2930402"/>
            <a:ext cx="9144000" cy="997196"/>
          </a:xfrm>
        </p:spPr>
        <p:txBody>
          <a:bodyPr/>
          <a:lstStyle/>
          <a:p>
            <a:pPr marR="0" lvl="0" algn="l" defTabSz="914367" rtl="0" eaLnBrk="1" fontAlgn="auto" latinLnBrk="0" hangingPunct="1">
              <a:lnSpc>
                <a:spcPct val="90000"/>
              </a:lnSpc>
              <a:spcBef>
                <a:spcPts val="0"/>
              </a:spcBef>
              <a:spcAft>
                <a:spcPts val="333"/>
              </a:spcAft>
              <a:buClrTx/>
              <a:buSzTx/>
              <a:tabLst/>
              <a:defRPr/>
            </a:pPr>
            <a:r>
              <a:rPr lang="en-US" sz="3600" b="0" i="0" u="none" strike="noStrike" dirty="0">
                <a:effectLst/>
              </a:rPr>
              <a:t>Microsoft Defender </a:t>
            </a:r>
            <a:br>
              <a:rPr lang="en-US" sz="3600" b="0" i="0" u="none" strike="noStrike" dirty="0">
                <a:effectLst/>
              </a:rPr>
            </a:br>
            <a:r>
              <a:rPr lang="en-US" sz="3600" b="0" i="0" u="none" strike="noStrike" dirty="0">
                <a:effectLst/>
              </a:rPr>
              <a:t>External Attack Surface Management</a:t>
            </a:r>
          </a:p>
        </p:txBody>
      </p:sp>
    </p:spTree>
    <p:extLst>
      <p:ext uri="{BB962C8B-B14F-4D97-AF65-F5344CB8AC3E}">
        <p14:creationId xmlns:p14="http://schemas.microsoft.com/office/powerpoint/2010/main" val="4037298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a:xfrm>
            <a:off x="586390" y="515898"/>
            <a:ext cx="11018520" cy="553998"/>
          </a:xfrm>
        </p:spPr>
        <p:txBody>
          <a:bodyPr/>
          <a:lstStyle/>
          <a:p>
            <a:r>
              <a:rPr lang="en-US" dirty="0"/>
              <a:t>What is your external attack surface?</a:t>
            </a: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6390" y="1434370"/>
            <a:ext cx="11018520" cy="861774"/>
          </a:xfrm>
        </p:spPr>
        <p:txBody>
          <a:bodyPr/>
          <a:lstStyle/>
          <a:p>
            <a:r>
              <a:rPr lang="en-US" dirty="0"/>
              <a:t>Everything that an attacker can see on the internet with little risk that they’ll be detected by defenders.</a:t>
            </a:r>
          </a:p>
        </p:txBody>
      </p:sp>
      <p:pic>
        <p:nvPicPr>
          <p:cNvPr id="8" name="Picture 7">
            <a:extLst>
              <a:ext uri="{FF2B5EF4-FFF2-40B4-BE49-F238E27FC236}">
                <a16:creationId xmlns:a16="http://schemas.microsoft.com/office/drawing/2014/main" id="{DCF807A1-0244-19F7-0935-07733562842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19459" y="2609476"/>
            <a:ext cx="9752381" cy="3904762"/>
          </a:xfrm>
          <a:prstGeom prst="rect">
            <a:avLst/>
          </a:prstGeom>
        </p:spPr>
      </p:pic>
    </p:spTree>
    <p:extLst>
      <p:ext uri="{BB962C8B-B14F-4D97-AF65-F5344CB8AC3E}">
        <p14:creationId xmlns:p14="http://schemas.microsoft.com/office/powerpoint/2010/main" val="6233654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p:txBody>
          <a:bodyPr/>
          <a:lstStyle/>
          <a:p>
            <a:r>
              <a:rPr lang="en-US" dirty="0"/>
              <a:t>Overview of Defender EASM</a:t>
            </a: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8263" y="1594131"/>
            <a:ext cx="4616789" cy="4635046"/>
          </a:xfrm>
        </p:spPr>
        <p:txBody>
          <a:bodyPr/>
          <a:lstStyle/>
          <a:p>
            <a:pPr marL="457200" indent="-457200">
              <a:buFont typeface="Wingdings" panose="05000000000000000000" pitchFamily="2" charset="2"/>
              <a:buChar char="§"/>
            </a:pPr>
            <a:r>
              <a:rPr lang="en-US" dirty="0"/>
              <a:t>Discovers and maps your digital attack surface </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Provides teams with ability to identify unknowns, prioritize risks, eliminate potential attack vectors, and extend vulnerability management beyond the firewall</a:t>
            </a:r>
          </a:p>
        </p:txBody>
      </p:sp>
      <p:pic>
        <p:nvPicPr>
          <p:cNvPr id="6" name="Picture 7" descr="screenshot">
            <a:extLst>
              <a:ext uri="{FF2B5EF4-FFF2-40B4-BE49-F238E27FC236}">
                <a16:creationId xmlns:a16="http://schemas.microsoft.com/office/drawing/2014/main" id="{505C7CB6-A263-FC62-EA93-AE6ADC6686C8}"/>
              </a:ext>
            </a:extLst>
          </p:cNvPr>
          <p:cNvPicPr>
            <a:picLocks noChangeAspect="1"/>
          </p:cNvPicPr>
          <p:nvPr/>
        </p:nvPicPr>
        <p:blipFill rotWithShape="1">
          <a:blip r:embed="rId3"/>
          <a:srcRect l="-524" r="2910" b="6140"/>
          <a:stretch/>
        </p:blipFill>
        <p:spPr>
          <a:xfrm>
            <a:off x="5392714" y="1275632"/>
            <a:ext cx="6613190" cy="4953545"/>
          </a:xfrm>
          <a:prstGeom prst="rect">
            <a:avLst/>
          </a:prstGeom>
          <a:ln>
            <a:solidFill>
              <a:schemeClr val="bg2">
                <a:lumMod val="90000"/>
              </a:schemeClr>
            </a:solidFill>
          </a:ln>
          <a:effectLst/>
        </p:spPr>
      </p:pic>
    </p:spTree>
    <p:extLst>
      <p:ext uri="{BB962C8B-B14F-4D97-AF65-F5344CB8AC3E}">
        <p14:creationId xmlns:p14="http://schemas.microsoft.com/office/powerpoint/2010/main" val="61038433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50A77B-0F6A-8DA0-228B-B30DAF51DE9C}"/>
              </a:ext>
            </a:extLst>
          </p:cNvPr>
          <p:cNvSpPr>
            <a:spLocks noGrp="1"/>
          </p:cNvSpPr>
          <p:nvPr>
            <p:ph type="title"/>
          </p:nvPr>
        </p:nvSpPr>
        <p:spPr/>
        <p:txBody>
          <a:bodyPr/>
          <a:lstStyle/>
          <a:p>
            <a:r>
              <a:rPr lang="en-US">
                <a:cs typeface="Segoe UI"/>
              </a:rPr>
              <a:t>Key concepts</a:t>
            </a:r>
            <a:endParaRPr lang="en-US"/>
          </a:p>
        </p:txBody>
      </p:sp>
      <p:sp>
        <p:nvSpPr>
          <p:cNvPr id="2" name="TextBox 1">
            <a:extLst>
              <a:ext uri="{FF2B5EF4-FFF2-40B4-BE49-F238E27FC236}">
                <a16:creationId xmlns:a16="http://schemas.microsoft.com/office/drawing/2014/main" id="{AF87D05E-4D1A-456C-CB48-DF9026F89255}"/>
              </a:ext>
            </a:extLst>
          </p:cNvPr>
          <p:cNvSpPr txBox="1"/>
          <p:nvPr/>
        </p:nvSpPr>
        <p:spPr>
          <a:xfrm>
            <a:off x="1415143" y="1778000"/>
            <a:ext cx="2552173" cy="1600438"/>
          </a:xfrm>
          <a:prstGeom prst="rect">
            <a:avLst/>
          </a:prstGeom>
          <a:noFill/>
        </p:spPr>
        <p:txBody>
          <a:bodyPr wrap="square" lIns="0" tIns="0" rIns="0" bIns="0" rtlCol="0" anchor="t">
            <a:spAutoFit/>
          </a:bodyPr>
          <a:lstStyle/>
          <a:p>
            <a:pPr algn="l"/>
            <a:r>
              <a:rPr lang="en-US" sz="2000" b="1">
                <a:latin typeface="+mj-lt"/>
                <a:cs typeface="Segoe UI"/>
              </a:rPr>
              <a:t>Assets</a:t>
            </a:r>
          </a:p>
          <a:p>
            <a:pPr algn="l"/>
            <a:r>
              <a:rPr lang="en-US" sz="1200">
                <a:cs typeface="Segoe UI"/>
              </a:rPr>
              <a:t>An external-facing online entity owned and controlled by your organization. Asset types include domains, hosts, pages, IP blocks and addresses, contact emails, ASNs, and SSL certificates.</a:t>
            </a:r>
            <a:br>
              <a:rPr lang="en-US" sz="1200">
                <a:cs typeface="Segoe UI"/>
              </a:rPr>
            </a:br>
            <a:endParaRPr lang="en-US" sz="1200"/>
          </a:p>
        </p:txBody>
      </p:sp>
      <p:sp>
        <p:nvSpPr>
          <p:cNvPr id="5" name="TextBox 4">
            <a:extLst>
              <a:ext uri="{FF2B5EF4-FFF2-40B4-BE49-F238E27FC236}">
                <a16:creationId xmlns:a16="http://schemas.microsoft.com/office/drawing/2014/main" id="{F4BF0D95-C747-71B7-4A12-C5800B6388F3}"/>
              </a:ext>
            </a:extLst>
          </p:cNvPr>
          <p:cNvSpPr txBox="1"/>
          <p:nvPr/>
        </p:nvSpPr>
        <p:spPr>
          <a:xfrm>
            <a:off x="5072744" y="1778000"/>
            <a:ext cx="2830719" cy="1785104"/>
          </a:xfrm>
          <a:prstGeom prst="rect">
            <a:avLst/>
          </a:prstGeom>
          <a:noFill/>
        </p:spPr>
        <p:txBody>
          <a:bodyPr wrap="square" lIns="0" tIns="0" rIns="0" bIns="0" rtlCol="0" anchor="t">
            <a:spAutoFit/>
          </a:bodyPr>
          <a:lstStyle/>
          <a:p>
            <a:pPr algn="l"/>
            <a:r>
              <a:rPr lang="en-US" sz="2000" b="1">
                <a:latin typeface="+mj-lt"/>
                <a:cs typeface="Segoe UI"/>
              </a:rPr>
              <a:t>Discovery</a:t>
            </a:r>
          </a:p>
          <a:p>
            <a:r>
              <a:rPr lang="en-US" sz="1200">
                <a:cs typeface="Segoe UI"/>
              </a:rPr>
              <a:t>Process that maps an organization's infrastructure by detecting connections </a:t>
            </a:r>
            <a:br>
              <a:rPr lang="en-US" sz="1200">
                <a:cs typeface="Segoe UI"/>
              </a:rPr>
            </a:br>
            <a:r>
              <a:rPr lang="en-US" sz="1200">
                <a:cs typeface="Segoe UI"/>
              </a:rPr>
              <a:t>to known assets. Note that this process maps connections based on our </a:t>
            </a:r>
            <a:br>
              <a:rPr lang="en-US" sz="1200">
                <a:cs typeface="Segoe UI"/>
              </a:rPr>
            </a:br>
            <a:r>
              <a:rPr lang="en-US" sz="1200">
                <a:cs typeface="Segoe UI"/>
              </a:rPr>
              <a:t>pre-existing comprehensive map of the internet. Any discovered assets are already included in this map but will be refreshed and mapped to the customer.</a:t>
            </a:r>
            <a:endParaRPr lang="en-US" sz="1200"/>
          </a:p>
        </p:txBody>
      </p:sp>
      <p:sp>
        <p:nvSpPr>
          <p:cNvPr id="8" name="TextBox 7">
            <a:extLst>
              <a:ext uri="{FF2B5EF4-FFF2-40B4-BE49-F238E27FC236}">
                <a16:creationId xmlns:a16="http://schemas.microsoft.com/office/drawing/2014/main" id="{156963EF-E31E-B4FA-5179-5529C9D0C394}"/>
              </a:ext>
            </a:extLst>
          </p:cNvPr>
          <p:cNvSpPr txBox="1"/>
          <p:nvPr/>
        </p:nvSpPr>
        <p:spPr>
          <a:xfrm>
            <a:off x="9169927" y="1778000"/>
            <a:ext cx="2564873" cy="1415772"/>
          </a:xfrm>
          <a:prstGeom prst="rect">
            <a:avLst/>
          </a:prstGeom>
          <a:noFill/>
        </p:spPr>
        <p:txBody>
          <a:bodyPr wrap="square" lIns="0" tIns="0" rIns="0" bIns="0" rtlCol="0" anchor="t">
            <a:spAutoFit/>
          </a:bodyPr>
          <a:lstStyle/>
          <a:p>
            <a:pPr algn="l"/>
            <a:r>
              <a:rPr lang="en-US" sz="2000" b="1">
                <a:latin typeface="+mj-lt"/>
                <a:cs typeface="Segoe UI"/>
              </a:rPr>
              <a:t>Seeds</a:t>
            </a:r>
          </a:p>
          <a:p>
            <a:r>
              <a:rPr lang="en-US" sz="1200">
                <a:cs typeface="Segoe UI"/>
              </a:rPr>
              <a:t>Known assets attributed to your organization, which kickstart the discovery process. Discovery investigates the connections that seeds have to other infrastructure to define your Attack Surface.  </a:t>
            </a:r>
            <a:endParaRPr lang="en-US" sz="1200"/>
          </a:p>
        </p:txBody>
      </p:sp>
      <p:sp>
        <p:nvSpPr>
          <p:cNvPr id="10" name="TextBox 9">
            <a:extLst>
              <a:ext uri="{FF2B5EF4-FFF2-40B4-BE49-F238E27FC236}">
                <a16:creationId xmlns:a16="http://schemas.microsoft.com/office/drawing/2014/main" id="{8D94F74A-6E93-73D5-DCBD-70A75B21488E}"/>
              </a:ext>
            </a:extLst>
          </p:cNvPr>
          <p:cNvSpPr txBox="1"/>
          <p:nvPr/>
        </p:nvSpPr>
        <p:spPr>
          <a:xfrm>
            <a:off x="1415143" y="4220704"/>
            <a:ext cx="2445657" cy="1785104"/>
          </a:xfrm>
          <a:prstGeom prst="rect">
            <a:avLst/>
          </a:prstGeom>
          <a:noFill/>
        </p:spPr>
        <p:txBody>
          <a:bodyPr wrap="square" lIns="0" tIns="0" rIns="0" bIns="0" rtlCol="0">
            <a:spAutoFit/>
          </a:bodyPr>
          <a:lstStyle/>
          <a:p>
            <a:pPr algn="l"/>
            <a:r>
              <a:rPr lang="en-US" sz="2000" b="1">
                <a:latin typeface="+mj-lt"/>
                <a:cs typeface="Segoe UI"/>
              </a:rPr>
              <a:t>Attack Surface</a:t>
            </a:r>
          </a:p>
          <a:p>
            <a:pPr algn="l"/>
            <a:r>
              <a:rPr lang="en-US" sz="1200">
                <a:cs typeface="Segoe UI"/>
              </a:rPr>
              <a:t>An organization's infrastructure that is exposed to the open internet. Your attack surface is defined through the discovery process; users can use multiple discovery runs to compile a single </a:t>
            </a:r>
            <a:br>
              <a:rPr lang="en-US" sz="1200">
                <a:cs typeface="Segoe UI"/>
              </a:rPr>
            </a:br>
            <a:r>
              <a:rPr lang="en-US" sz="1200">
                <a:cs typeface="Segoe UI"/>
              </a:rPr>
              <a:t>Attack Surface. </a:t>
            </a:r>
            <a:br>
              <a:rPr lang="en-US" sz="1200">
                <a:cs typeface="Segoe UI"/>
              </a:rPr>
            </a:br>
            <a:endParaRPr lang="en-US" sz="1200"/>
          </a:p>
        </p:txBody>
      </p:sp>
      <p:sp>
        <p:nvSpPr>
          <p:cNvPr id="12" name="TextBox 11">
            <a:extLst>
              <a:ext uri="{FF2B5EF4-FFF2-40B4-BE49-F238E27FC236}">
                <a16:creationId xmlns:a16="http://schemas.microsoft.com/office/drawing/2014/main" id="{E3DCC38E-1C63-6EF7-9A07-290B266593F2}"/>
              </a:ext>
            </a:extLst>
          </p:cNvPr>
          <p:cNvSpPr txBox="1"/>
          <p:nvPr/>
        </p:nvSpPr>
        <p:spPr>
          <a:xfrm>
            <a:off x="5072743" y="4220704"/>
            <a:ext cx="2445657" cy="861774"/>
          </a:xfrm>
          <a:prstGeom prst="rect">
            <a:avLst/>
          </a:prstGeom>
          <a:noFill/>
        </p:spPr>
        <p:txBody>
          <a:bodyPr wrap="square" lIns="0" tIns="0" rIns="0" bIns="0" rtlCol="0" anchor="t">
            <a:spAutoFit/>
          </a:bodyPr>
          <a:lstStyle/>
          <a:p>
            <a:pPr algn="l"/>
            <a:r>
              <a:rPr lang="en-US" sz="2000" b="1">
                <a:latin typeface="+mj-lt"/>
                <a:cs typeface="Segoe UI"/>
              </a:rPr>
              <a:t>Inventory</a:t>
            </a:r>
          </a:p>
          <a:p>
            <a:r>
              <a:rPr lang="en-US" sz="1200">
                <a:cs typeface="Segoe UI"/>
              </a:rPr>
              <a:t>Your indexed list of known assets, which is regularly monitored to detect any changes. </a:t>
            </a:r>
            <a:endParaRPr lang="en-US" sz="1200"/>
          </a:p>
        </p:txBody>
      </p:sp>
      <p:sp>
        <p:nvSpPr>
          <p:cNvPr id="17" name="TextBox 16">
            <a:extLst>
              <a:ext uri="{FF2B5EF4-FFF2-40B4-BE49-F238E27FC236}">
                <a16:creationId xmlns:a16="http://schemas.microsoft.com/office/drawing/2014/main" id="{DA16C14C-80CE-74D8-5184-EC828E52320A}"/>
              </a:ext>
            </a:extLst>
          </p:cNvPr>
          <p:cNvSpPr txBox="1"/>
          <p:nvPr/>
        </p:nvSpPr>
        <p:spPr>
          <a:xfrm>
            <a:off x="9169927" y="4220704"/>
            <a:ext cx="2445657" cy="1354217"/>
          </a:xfrm>
          <a:prstGeom prst="rect">
            <a:avLst/>
          </a:prstGeom>
          <a:noFill/>
        </p:spPr>
        <p:txBody>
          <a:bodyPr wrap="square" lIns="0" tIns="0" rIns="0" bIns="0" rtlCol="0">
            <a:spAutoFit/>
          </a:bodyPr>
          <a:lstStyle/>
          <a:p>
            <a:pPr algn="l"/>
            <a:r>
              <a:rPr lang="en-US" sz="2000" b="1">
                <a:latin typeface="+mj-lt"/>
                <a:cs typeface="Segoe UI"/>
              </a:rPr>
              <a:t>Attack surface insights</a:t>
            </a:r>
          </a:p>
          <a:p>
            <a:pPr algn="l"/>
            <a:r>
              <a:rPr lang="en-US" sz="1200">
                <a:cs typeface="Segoe UI"/>
              </a:rPr>
              <a:t>A series of dashboards that alert users of any risks to their attack surface (e.g., GDPR violations, </a:t>
            </a:r>
            <a:br>
              <a:rPr lang="en-US" sz="1200">
                <a:cs typeface="Segoe UI"/>
              </a:rPr>
            </a:br>
            <a:r>
              <a:rPr lang="en-US" sz="1200">
                <a:cs typeface="Segoe UI"/>
              </a:rPr>
              <a:t>CVE vulnerabilities). </a:t>
            </a:r>
            <a:endParaRPr lang="en-US" sz="1200"/>
          </a:p>
        </p:txBody>
      </p:sp>
      <p:grpSp>
        <p:nvGrpSpPr>
          <p:cNvPr id="20" name="Group 19">
            <a:extLst>
              <a:ext uri="{FF2B5EF4-FFF2-40B4-BE49-F238E27FC236}">
                <a16:creationId xmlns:a16="http://schemas.microsoft.com/office/drawing/2014/main" id="{BA0B1FC8-6F70-FC1D-A1E0-3F1D51F7FFAA}"/>
              </a:ext>
              <a:ext uri="{C183D7F6-B498-43B3-948B-1728B52AA6E4}">
                <adec:decorative xmlns:adec="http://schemas.microsoft.com/office/drawing/2017/decorative" val="1"/>
              </a:ext>
            </a:extLst>
          </p:cNvPr>
          <p:cNvGrpSpPr/>
          <p:nvPr/>
        </p:nvGrpSpPr>
        <p:grpSpPr>
          <a:xfrm>
            <a:off x="4245863" y="1730829"/>
            <a:ext cx="659947" cy="659947"/>
            <a:chOff x="4245863" y="1498600"/>
            <a:chExt cx="659947" cy="659947"/>
          </a:xfrm>
        </p:grpSpPr>
        <p:sp>
          <p:nvSpPr>
            <p:cNvPr id="7" name="Oval 6">
              <a:extLst>
                <a:ext uri="{FF2B5EF4-FFF2-40B4-BE49-F238E27FC236}">
                  <a16:creationId xmlns:a16="http://schemas.microsoft.com/office/drawing/2014/main" id="{30E7EADA-6198-22B8-E620-5770665F4146}"/>
                </a:ext>
              </a:extLst>
            </p:cNvPr>
            <p:cNvSpPr/>
            <p:nvPr/>
          </p:nvSpPr>
          <p:spPr bwMode="auto">
            <a:xfrm>
              <a:off x="4245863" y="1498600"/>
              <a:ext cx="659947" cy="659947"/>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magnify" descr="vulnerability icon">
              <a:extLst>
                <a:ext uri="{FF2B5EF4-FFF2-40B4-BE49-F238E27FC236}">
                  <a16:creationId xmlns:a16="http://schemas.microsoft.com/office/drawing/2014/main" id="{A804DA41-D5E7-66D5-ECF7-D069A3C21683}"/>
                </a:ext>
              </a:extLst>
            </p:cNvPr>
            <p:cNvSpPr>
              <a:spLocks noChangeAspect="1" noEditPoints="1"/>
            </p:cNvSpPr>
            <p:nvPr/>
          </p:nvSpPr>
          <p:spPr bwMode="auto">
            <a:xfrm flipH="1">
              <a:off x="4403159" y="1659196"/>
              <a:ext cx="345354" cy="338754"/>
            </a:xfrm>
            <a:custGeom>
              <a:avLst/>
              <a:gdLst>
                <a:gd name="T0" fmla="*/ 112 w 343"/>
                <a:gd name="T1" fmla="*/ 223 h 338"/>
                <a:gd name="T2" fmla="*/ 0 w 343"/>
                <a:gd name="T3" fmla="*/ 111 h 338"/>
                <a:gd name="T4" fmla="*/ 112 w 343"/>
                <a:gd name="T5" fmla="*/ 0 h 338"/>
                <a:gd name="T6" fmla="*/ 223 w 343"/>
                <a:gd name="T7" fmla="*/ 111 h 338"/>
                <a:gd name="T8" fmla="*/ 112 w 343"/>
                <a:gd name="T9" fmla="*/ 223 h 338"/>
                <a:gd name="T10" fmla="*/ 343 w 343"/>
                <a:gd name="T11" fmla="*/ 338 h 338"/>
                <a:gd name="T12" fmla="*/ 191 w 343"/>
                <a:gd name="T13" fmla="*/ 189 h 338"/>
              </a:gdLst>
              <a:ahLst/>
              <a:cxnLst>
                <a:cxn ang="0">
                  <a:pos x="T0" y="T1"/>
                </a:cxn>
                <a:cxn ang="0">
                  <a:pos x="T2" y="T3"/>
                </a:cxn>
                <a:cxn ang="0">
                  <a:pos x="T4" y="T5"/>
                </a:cxn>
                <a:cxn ang="0">
                  <a:pos x="T6" y="T7"/>
                </a:cxn>
                <a:cxn ang="0">
                  <a:pos x="T8" y="T9"/>
                </a:cxn>
                <a:cxn ang="0">
                  <a:pos x="T10" y="T11"/>
                </a:cxn>
                <a:cxn ang="0">
                  <a:pos x="T12" y="T13"/>
                </a:cxn>
              </a:cxnLst>
              <a:rect l="0" t="0" r="r" b="b"/>
              <a:pathLst>
                <a:path w="343" h="338">
                  <a:moveTo>
                    <a:pt x="112" y="223"/>
                  </a:moveTo>
                  <a:cubicBezTo>
                    <a:pt x="50" y="223"/>
                    <a:pt x="0" y="173"/>
                    <a:pt x="0" y="111"/>
                  </a:cubicBezTo>
                  <a:cubicBezTo>
                    <a:pt x="0" y="50"/>
                    <a:pt x="50" y="0"/>
                    <a:pt x="112" y="0"/>
                  </a:cubicBezTo>
                  <a:cubicBezTo>
                    <a:pt x="173" y="0"/>
                    <a:pt x="223" y="50"/>
                    <a:pt x="223" y="111"/>
                  </a:cubicBezTo>
                  <a:cubicBezTo>
                    <a:pt x="223" y="173"/>
                    <a:pt x="173" y="223"/>
                    <a:pt x="112" y="223"/>
                  </a:cubicBezTo>
                  <a:close/>
                  <a:moveTo>
                    <a:pt x="343" y="338"/>
                  </a:moveTo>
                  <a:cubicBezTo>
                    <a:pt x="191" y="189"/>
                    <a:pt x="191" y="189"/>
                    <a:pt x="191" y="189"/>
                  </a:cubicBezTo>
                </a:path>
              </a:pathLst>
            </a:custGeom>
            <a:noFill/>
            <a:ln w="19050"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30" b="0" i="0" u="none" strike="noStrike" kern="1200" cap="none" spc="0" normalizeH="0" baseline="0" noProof="0">
                <a:ln>
                  <a:noFill/>
                </a:ln>
                <a:solidFill>
                  <a:srgbClr val="000000"/>
                </a:solidFill>
                <a:effectLst/>
                <a:uLnTx/>
                <a:uFillTx/>
                <a:latin typeface="Segoe UI"/>
                <a:ea typeface="+mn-ea"/>
                <a:cs typeface="Arial"/>
                <a:sym typeface="Arial"/>
              </a:endParaRPr>
            </a:p>
          </p:txBody>
        </p:sp>
      </p:grpSp>
      <p:grpSp>
        <p:nvGrpSpPr>
          <p:cNvPr id="24" name="Group 23">
            <a:extLst>
              <a:ext uri="{FF2B5EF4-FFF2-40B4-BE49-F238E27FC236}">
                <a16:creationId xmlns:a16="http://schemas.microsoft.com/office/drawing/2014/main" id="{5BE5A281-4955-1D5B-DE92-EB470A650654}"/>
              </a:ext>
              <a:ext uri="{C183D7F6-B498-43B3-948B-1728B52AA6E4}">
                <adec:decorative xmlns:adec="http://schemas.microsoft.com/office/drawing/2017/decorative" val="1"/>
              </a:ext>
            </a:extLst>
          </p:cNvPr>
          <p:cNvGrpSpPr/>
          <p:nvPr/>
        </p:nvGrpSpPr>
        <p:grpSpPr>
          <a:xfrm>
            <a:off x="588263" y="1730829"/>
            <a:ext cx="659947" cy="659947"/>
            <a:chOff x="588263" y="1498600"/>
            <a:chExt cx="659947" cy="659947"/>
          </a:xfrm>
        </p:grpSpPr>
        <p:sp>
          <p:nvSpPr>
            <p:cNvPr id="4" name="Oval 3">
              <a:extLst>
                <a:ext uri="{FF2B5EF4-FFF2-40B4-BE49-F238E27FC236}">
                  <a16:creationId xmlns:a16="http://schemas.microsoft.com/office/drawing/2014/main" id="{C6CACCA7-D753-DB0F-958C-15A36230E559}"/>
                </a:ext>
              </a:extLst>
            </p:cNvPr>
            <p:cNvSpPr/>
            <p:nvPr/>
          </p:nvSpPr>
          <p:spPr bwMode="auto">
            <a:xfrm>
              <a:off x="588263" y="1498600"/>
              <a:ext cx="659947" cy="65994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3" name="Graphic 25">
              <a:extLst>
                <a:ext uri="{FF2B5EF4-FFF2-40B4-BE49-F238E27FC236}">
                  <a16:creationId xmlns:a16="http://schemas.microsoft.com/office/drawing/2014/main" id="{9E535099-172B-2728-F2C7-7C5C8EF5738F}"/>
                </a:ext>
              </a:extLst>
            </p:cNvPr>
            <p:cNvSpPr/>
            <p:nvPr/>
          </p:nvSpPr>
          <p:spPr>
            <a:xfrm flipH="1">
              <a:off x="741728" y="1687356"/>
              <a:ext cx="353017" cy="282434"/>
            </a:xfrm>
            <a:custGeom>
              <a:avLst/>
              <a:gdLst>
                <a:gd name="connsiteX0" fmla="*/ 446211 w 446210"/>
                <a:gd name="connsiteY0" fmla="*/ 356997 h 356997"/>
                <a:gd name="connsiteX1" fmla="*/ 0 w 446210"/>
                <a:gd name="connsiteY1" fmla="*/ 356997 h 356997"/>
                <a:gd name="connsiteX2" fmla="*/ 0 w 446210"/>
                <a:gd name="connsiteY2" fmla="*/ 0 h 356997"/>
                <a:gd name="connsiteX3" fmla="*/ 446211 w 446210"/>
                <a:gd name="connsiteY3" fmla="*/ 0 h 356997"/>
                <a:gd name="connsiteX4" fmla="*/ 446211 w 446210"/>
                <a:gd name="connsiteY4" fmla="*/ 356997 h 356997"/>
                <a:gd name="connsiteX5" fmla="*/ 446211 w 446210"/>
                <a:gd name="connsiteY5" fmla="*/ 356997 h 356997"/>
                <a:gd name="connsiteX6" fmla="*/ 446211 w 446210"/>
                <a:gd name="connsiteY6" fmla="*/ 356997 h 356997"/>
                <a:gd name="connsiteX7" fmla="*/ 0 w 446210"/>
                <a:gd name="connsiteY7" fmla="*/ 89358 h 356997"/>
                <a:gd name="connsiteX8" fmla="*/ 446211 w 446210"/>
                <a:gd name="connsiteY8" fmla="*/ 89358 h 356997"/>
                <a:gd name="connsiteX9" fmla="*/ 396905 w 446210"/>
                <a:gd name="connsiteY9" fmla="*/ 44679 h 356997"/>
                <a:gd name="connsiteX10" fmla="*/ 401676 w 446210"/>
                <a:gd name="connsiteY10" fmla="*/ 49450 h 356997"/>
                <a:gd name="connsiteX11" fmla="*/ 406303 w 446210"/>
                <a:gd name="connsiteY11" fmla="*/ 44679 h 356997"/>
                <a:gd name="connsiteX12" fmla="*/ 401676 w 446210"/>
                <a:gd name="connsiteY12" fmla="*/ 40052 h 356997"/>
                <a:gd name="connsiteX13" fmla="*/ 396905 w 446210"/>
                <a:gd name="connsiteY13" fmla="*/ 44679 h 356997"/>
                <a:gd name="connsiteX14" fmla="*/ 396905 w 446210"/>
                <a:gd name="connsiteY14" fmla="*/ 44679 h 356997"/>
                <a:gd name="connsiteX15" fmla="*/ 343406 w 446210"/>
                <a:gd name="connsiteY15" fmla="*/ 44679 h 356997"/>
                <a:gd name="connsiteX16" fmla="*/ 348033 w 446210"/>
                <a:gd name="connsiteY16" fmla="*/ 49450 h 356997"/>
                <a:gd name="connsiteX17" fmla="*/ 352804 w 446210"/>
                <a:gd name="connsiteY17" fmla="*/ 44679 h 356997"/>
                <a:gd name="connsiteX18" fmla="*/ 348033 w 446210"/>
                <a:gd name="connsiteY18" fmla="*/ 40052 h 356997"/>
                <a:gd name="connsiteX19" fmla="*/ 343406 w 446210"/>
                <a:gd name="connsiteY19" fmla="*/ 44679 h 356997"/>
                <a:gd name="connsiteX20" fmla="*/ 343406 w 446210"/>
                <a:gd name="connsiteY20" fmla="*/ 44679 h 356997"/>
                <a:gd name="connsiteX21" fmla="*/ 290051 w 446210"/>
                <a:gd name="connsiteY21" fmla="*/ 44679 h 356997"/>
                <a:gd name="connsiteX22" fmla="*/ 294678 w 446210"/>
                <a:gd name="connsiteY22" fmla="*/ 49450 h 356997"/>
                <a:gd name="connsiteX23" fmla="*/ 299450 w 446210"/>
                <a:gd name="connsiteY23" fmla="*/ 44679 h 356997"/>
                <a:gd name="connsiteX24" fmla="*/ 294678 w 446210"/>
                <a:gd name="connsiteY24" fmla="*/ 40052 h 356997"/>
                <a:gd name="connsiteX25" fmla="*/ 290051 w 446210"/>
                <a:gd name="connsiteY25" fmla="*/ 44679 h 356997"/>
                <a:gd name="connsiteX26" fmla="*/ 290051 w 446210"/>
                <a:gd name="connsiteY26" fmla="*/ 44679 h 356997"/>
                <a:gd name="connsiteX0" fmla="*/ 446211 w 446211"/>
                <a:gd name="connsiteY0" fmla="*/ 356997 h 356997"/>
                <a:gd name="connsiteX1" fmla="*/ 0 w 446211"/>
                <a:gd name="connsiteY1" fmla="*/ 356997 h 356997"/>
                <a:gd name="connsiteX2" fmla="*/ 0 w 446211"/>
                <a:gd name="connsiteY2" fmla="*/ 0 h 356997"/>
                <a:gd name="connsiteX3" fmla="*/ 446211 w 446211"/>
                <a:gd name="connsiteY3" fmla="*/ 0 h 356997"/>
                <a:gd name="connsiteX4" fmla="*/ 446211 w 446211"/>
                <a:gd name="connsiteY4" fmla="*/ 356997 h 356997"/>
                <a:gd name="connsiteX5" fmla="*/ 446211 w 446211"/>
                <a:gd name="connsiteY5" fmla="*/ 356997 h 356997"/>
                <a:gd name="connsiteX6" fmla="*/ 446211 w 446211"/>
                <a:gd name="connsiteY6" fmla="*/ 356997 h 356997"/>
                <a:gd name="connsiteX7" fmla="*/ 0 w 446211"/>
                <a:gd name="connsiteY7" fmla="*/ 89358 h 356997"/>
                <a:gd name="connsiteX8" fmla="*/ 446211 w 446211"/>
                <a:gd name="connsiteY8" fmla="*/ 89358 h 356997"/>
                <a:gd name="connsiteX9" fmla="*/ 396905 w 446211"/>
                <a:gd name="connsiteY9" fmla="*/ 44679 h 356997"/>
                <a:gd name="connsiteX10" fmla="*/ 401676 w 446211"/>
                <a:gd name="connsiteY10" fmla="*/ 49450 h 356997"/>
                <a:gd name="connsiteX11" fmla="*/ 406303 w 446211"/>
                <a:gd name="connsiteY11" fmla="*/ 44679 h 356997"/>
                <a:gd name="connsiteX12" fmla="*/ 401676 w 446211"/>
                <a:gd name="connsiteY12" fmla="*/ 40052 h 356997"/>
                <a:gd name="connsiteX13" fmla="*/ 396905 w 446211"/>
                <a:gd name="connsiteY13" fmla="*/ 44679 h 356997"/>
                <a:gd name="connsiteX14" fmla="*/ 396905 w 446211"/>
                <a:gd name="connsiteY14" fmla="*/ 44679 h 356997"/>
                <a:gd name="connsiteX15" fmla="*/ 343406 w 446211"/>
                <a:gd name="connsiteY15" fmla="*/ 44679 h 356997"/>
                <a:gd name="connsiteX16" fmla="*/ 348033 w 446211"/>
                <a:gd name="connsiteY16" fmla="*/ 49450 h 356997"/>
                <a:gd name="connsiteX17" fmla="*/ 352804 w 446211"/>
                <a:gd name="connsiteY17" fmla="*/ 44679 h 356997"/>
                <a:gd name="connsiteX18" fmla="*/ 348033 w 446211"/>
                <a:gd name="connsiteY18" fmla="*/ 40052 h 356997"/>
                <a:gd name="connsiteX19" fmla="*/ 343406 w 446211"/>
                <a:gd name="connsiteY19" fmla="*/ 44679 h 356997"/>
                <a:gd name="connsiteX20" fmla="*/ 343406 w 446211"/>
                <a:gd name="connsiteY20" fmla="*/ 44679 h 356997"/>
                <a:gd name="connsiteX21" fmla="*/ 290051 w 446211"/>
                <a:gd name="connsiteY21" fmla="*/ 44679 h 356997"/>
                <a:gd name="connsiteX22" fmla="*/ 294678 w 446211"/>
                <a:gd name="connsiteY22" fmla="*/ 49450 h 356997"/>
                <a:gd name="connsiteX23" fmla="*/ 299450 w 446211"/>
                <a:gd name="connsiteY23" fmla="*/ 44679 h 356997"/>
                <a:gd name="connsiteX24" fmla="*/ 294678 w 446211"/>
                <a:gd name="connsiteY24" fmla="*/ 40052 h 356997"/>
                <a:gd name="connsiteX25" fmla="*/ 290051 w 446211"/>
                <a:gd name="connsiteY25" fmla="*/ 44679 h 356997"/>
                <a:gd name="connsiteX26" fmla="*/ 290051 w 446211"/>
                <a:gd name="connsiteY26" fmla="*/ 44679 h 35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6211" h="356997">
                  <a:moveTo>
                    <a:pt x="446211" y="356997"/>
                  </a:moveTo>
                  <a:lnTo>
                    <a:pt x="0" y="356997"/>
                  </a:lnTo>
                  <a:lnTo>
                    <a:pt x="0" y="0"/>
                  </a:lnTo>
                  <a:lnTo>
                    <a:pt x="446211" y="0"/>
                  </a:lnTo>
                  <a:lnTo>
                    <a:pt x="446211" y="356997"/>
                  </a:lnTo>
                  <a:lnTo>
                    <a:pt x="446211" y="356997"/>
                  </a:lnTo>
                  <a:lnTo>
                    <a:pt x="446211" y="356997"/>
                  </a:lnTo>
                  <a:close/>
                  <a:moveTo>
                    <a:pt x="0" y="89358"/>
                  </a:moveTo>
                  <a:lnTo>
                    <a:pt x="446211" y="89358"/>
                  </a:lnTo>
                  <a:moveTo>
                    <a:pt x="396905" y="44679"/>
                  </a:moveTo>
                  <a:cubicBezTo>
                    <a:pt x="396905" y="47282"/>
                    <a:pt x="399074" y="49450"/>
                    <a:pt x="401676" y="49450"/>
                  </a:cubicBezTo>
                  <a:cubicBezTo>
                    <a:pt x="404279" y="49450"/>
                    <a:pt x="406303" y="47282"/>
                    <a:pt x="406303" y="44679"/>
                  </a:cubicBezTo>
                  <a:cubicBezTo>
                    <a:pt x="406303" y="42076"/>
                    <a:pt x="404279" y="40052"/>
                    <a:pt x="401676" y="40052"/>
                  </a:cubicBezTo>
                  <a:cubicBezTo>
                    <a:pt x="398929" y="40052"/>
                    <a:pt x="396905" y="42076"/>
                    <a:pt x="396905" y="44679"/>
                  </a:cubicBezTo>
                  <a:lnTo>
                    <a:pt x="396905" y="44679"/>
                  </a:lnTo>
                  <a:close/>
                  <a:moveTo>
                    <a:pt x="343406" y="44679"/>
                  </a:moveTo>
                  <a:cubicBezTo>
                    <a:pt x="343406" y="47282"/>
                    <a:pt x="345575" y="49450"/>
                    <a:pt x="348033" y="49450"/>
                  </a:cubicBezTo>
                  <a:cubicBezTo>
                    <a:pt x="350635" y="49450"/>
                    <a:pt x="352804" y="47282"/>
                    <a:pt x="352804" y="44679"/>
                  </a:cubicBezTo>
                  <a:cubicBezTo>
                    <a:pt x="352804" y="42076"/>
                    <a:pt x="350635" y="40052"/>
                    <a:pt x="348033" y="40052"/>
                  </a:cubicBezTo>
                  <a:cubicBezTo>
                    <a:pt x="345575" y="40052"/>
                    <a:pt x="343406" y="42076"/>
                    <a:pt x="343406" y="44679"/>
                  </a:cubicBezTo>
                  <a:lnTo>
                    <a:pt x="343406" y="44679"/>
                  </a:lnTo>
                  <a:close/>
                  <a:moveTo>
                    <a:pt x="290051" y="44679"/>
                  </a:moveTo>
                  <a:cubicBezTo>
                    <a:pt x="290051" y="47282"/>
                    <a:pt x="292076" y="49450"/>
                    <a:pt x="294678" y="49450"/>
                  </a:cubicBezTo>
                  <a:cubicBezTo>
                    <a:pt x="297281" y="49450"/>
                    <a:pt x="299450" y="47282"/>
                    <a:pt x="299450" y="44679"/>
                  </a:cubicBezTo>
                  <a:cubicBezTo>
                    <a:pt x="299450" y="42076"/>
                    <a:pt x="297281" y="40052"/>
                    <a:pt x="294678" y="40052"/>
                  </a:cubicBezTo>
                  <a:cubicBezTo>
                    <a:pt x="292076" y="40052"/>
                    <a:pt x="290051" y="42076"/>
                    <a:pt x="290051" y="44679"/>
                  </a:cubicBezTo>
                  <a:lnTo>
                    <a:pt x="290051" y="44679"/>
                  </a:ln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882">
                <a:gradFill>
                  <a:gsLst>
                    <a:gs pos="0">
                      <a:srgbClr val="505050"/>
                    </a:gs>
                    <a:gs pos="100000">
                      <a:srgbClr val="505050"/>
                    </a:gs>
                  </a:gsLst>
                  <a:lin ang="5400000" scaled="1"/>
                </a:gradFill>
              </a:endParaRPr>
            </a:p>
          </p:txBody>
        </p:sp>
      </p:grpSp>
      <p:grpSp>
        <p:nvGrpSpPr>
          <p:cNvPr id="26" name="Group 25">
            <a:extLst>
              <a:ext uri="{FF2B5EF4-FFF2-40B4-BE49-F238E27FC236}">
                <a16:creationId xmlns:a16="http://schemas.microsoft.com/office/drawing/2014/main" id="{32A18D6E-1039-74D4-A481-9489BC0E7436}"/>
              </a:ext>
              <a:ext uri="{C183D7F6-B498-43B3-948B-1728B52AA6E4}">
                <adec:decorative xmlns:adec="http://schemas.microsoft.com/office/drawing/2017/decorative" val="1"/>
              </a:ext>
            </a:extLst>
          </p:cNvPr>
          <p:cNvGrpSpPr/>
          <p:nvPr/>
        </p:nvGrpSpPr>
        <p:grpSpPr>
          <a:xfrm>
            <a:off x="588263" y="4173533"/>
            <a:ext cx="659947" cy="659947"/>
            <a:chOff x="588263" y="4173533"/>
            <a:chExt cx="659947" cy="659947"/>
          </a:xfrm>
        </p:grpSpPr>
        <p:sp>
          <p:nvSpPr>
            <p:cNvPr id="11" name="Oval 10">
              <a:extLst>
                <a:ext uri="{FF2B5EF4-FFF2-40B4-BE49-F238E27FC236}">
                  <a16:creationId xmlns:a16="http://schemas.microsoft.com/office/drawing/2014/main" id="{55CEC7AD-CB8A-E886-C72D-7DF65E7FE183}"/>
                </a:ext>
              </a:extLst>
            </p:cNvPr>
            <p:cNvSpPr/>
            <p:nvPr/>
          </p:nvSpPr>
          <p:spPr bwMode="auto">
            <a:xfrm>
              <a:off x="588263" y="4173533"/>
              <a:ext cx="659947" cy="659947"/>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5" name="server">
              <a:extLst>
                <a:ext uri="{FF2B5EF4-FFF2-40B4-BE49-F238E27FC236}">
                  <a16:creationId xmlns:a16="http://schemas.microsoft.com/office/drawing/2014/main" id="{5FD03F66-E81E-0D27-B999-AF409ABF665E}"/>
                </a:ext>
              </a:extLst>
            </p:cNvPr>
            <p:cNvSpPr>
              <a:spLocks noChangeAspect="1" noEditPoints="1"/>
            </p:cNvSpPr>
            <p:nvPr/>
          </p:nvSpPr>
          <p:spPr bwMode="auto">
            <a:xfrm>
              <a:off x="823845" y="4324221"/>
              <a:ext cx="188783" cy="35857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882">
                <a:gradFill>
                  <a:gsLst>
                    <a:gs pos="0">
                      <a:srgbClr val="505050"/>
                    </a:gs>
                    <a:gs pos="100000">
                      <a:srgbClr val="505050"/>
                    </a:gs>
                  </a:gsLst>
                  <a:lin ang="5400000" scaled="1"/>
                </a:gradFill>
              </a:endParaRPr>
            </a:p>
          </p:txBody>
        </p:sp>
      </p:grpSp>
      <p:grpSp>
        <p:nvGrpSpPr>
          <p:cNvPr id="33" name="Group 32">
            <a:extLst>
              <a:ext uri="{FF2B5EF4-FFF2-40B4-BE49-F238E27FC236}">
                <a16:creationId xmlns:a16="http://schemas.microsoft.com/office/drawing/2014/main" id="{0A430EF2-8F83-CABF-4705-4769454B92A3}"/>
              </a:ext>
              <a:ext uri="{C183D7F6-B498-43B3-948B-1728B52AA6E4}">
                <adec:decorative xmlns:adec="http://schemas.microsoft.com/office/drawing/2017/decorative" val="1"/>
              </a:ext>
            </a:extLst>
          </p:cNvPr>
          <p:cNvGrpSpPr/>
          <p:nvPr/>
        </p:nvGrpSpPr>
        <p:grpSpPr>
          <a:xfrm>
            <a:off x="8343047" y="4173533"/>
            <a:ext cx="659947" cy="659947"/>
            <a:chOff x="8343047" y="4173533"/>
            <a:chExt cx="659947" cy="659947"/>
          </a:xfrm>
        </p:grpSpPr>
        <p:sp>
          <p:nvSpPr>
            <p:cNvPr id="18" name="Oval 17">
              <a:extLst>
                <a:ext uri="{FF2B5EF4-FFF2-40B4-BE49-F238E27FC236}">
                  <a16:creationId xmlns:a16="http://schemas.microsoft.com/office/drawing/2014/main" id="{DDC0EDE9-38CC-2DDC-0E1F-6DE7F851E32C}"/>
                </a:ext>
              </a:extLst>
            </p:cNvPr>
            <p:cNvSpPr/>
            <p:nvPr/>
          </p:nvSpPr>
          <p:spPr bwMode="auto">
            <a:xfrm>
              <a:off x="8343047" y="4173533"/>
              <a:ext cx="659947" cy="659947"/>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27" name="Group 26" descr="apps">
              <a:extLst>
                <a:ext uri="{FF2B5EF4-FFF2-40B4-BE49-F238E27FC236}">
                  <a16:creationId xmlns:a16="http://schemas.microsoft.com/office/drawing/2014/main" id="{5C9861BA-2531-0E3B-4E00-6229E2496237}"/>
                </a:ext>
              </a:extLst>
            </p:cNvPr>
            <p:cNvGrpSpPr/>
            <p:nvPr/>
          </p:nvGrpSpPr>
          <p:grpSpPr>
            <a:xfrm>
              <a:off x="8494151" y="4336210"/>
              <a:ext cx="357739" cy="334592"/>
              <a:chOff x="10230715" y="2998364"/>
              <a:chExt cx="520963" cy="487260"/>
            </a:xfrm>
          </p:grpSpPr>
          <p:sp>
            <p:nvSpPr>
              <p:cNvPr id="28" name="Graphic 25">
                <a:extLst>
                  <a:ext uri="{FF2B5EF4-FFF2-40B4-BE49-F238E27FC236}">
                    <a16:creationId xmlns:a16="http://schemas.microsoft.com/office/drawing/2014/main" id="{0482E07F-D6E8-AFDB-FB0A-08142F6CBDD7}"/>
                  </a:ext>
                </a:extLst>
              </p:cNvPr>
              <p:cNvSpPr/>
              <p:nvPr/>
            </p:nvSpPr>
            <p:spPr>
              <a:xfrm flipH="1">
                <a:off x="10230715" y="2998364"/>
                <a:ext cx="437439" cy="349979"/>
              </a:xfrm>
              <a:custGeom>
                <a:avLst/>
                <a:gdLst>
                  <a:gd name="connsiteX0" fmla="*/ 446211 w 446210"/>
                  <a:gd name="connsiteY0" fmla="*/ 356997 h 356997"/>
                  <a:gd name="connsiteX1" fmla="*/ 0 w 446210"/>
                  <a:gd name="connsiteY1" fmla="*/ 356997 h 356997"/>
                  <a:gd name="connsiteX2" fmla="*/ 0 w 446210"/>
                  <a:gd name="connsiteY2" fmla="*/ 0 h 356997"/>
                  <a:gd name="connsiteX3" fmla="*/ 446211 w 446210"/>
                  <a:gd name="connsiteY3" fmla="*/ 0 h 356997"/>
                  <a:gd name="connsiteX4" fmla="*/ 446211 w 446210"/>
                  <a:gd name="connsiteY4" fmla="*/ 356997 h 356997"/>
                  <a:gd name="connsiteX5" fmla="*/ 446211 w 446210"/>
                  <a:gd name="connsiteY5" fmla="*/ 356997 h 356997"/>
                  <a:gd name="connsiteX6" fmla="*/ 446211 w 446210"/>
                  <a:gd name="connsiteY6" fmla="*/ 356997 h 356997"/>
                  <a:gd name="connsiteX7" fmla="*/ 0 w 446210"/>
                  <a:gd name="connsiteY7" fmla="*/ 89358 h 356997"/>
                  <a:gd name="connsiteX8" fmla="*/ 446211 w 446210"/>
                  <a:gd name="connsiteY8" fmla="*/ 89358 h 356997"/>
                  <a:gd name="connsiteX9" fmla="*/ 396905 w 446210"/>
                  <a:gd name="connsiteY9" fmla="*/ 44679 h 356997"/>
                  <a:gd name="connsiteX10" fmla="*/ 401676 w 446210"/>
                  <a:gd name="connsiteY10" fmla="*/ 49450 h 356997"/>
                  <a:gd name="connsiteX11" fmla="*/ 406303 w 446210"/>
                  <a:gd name="connsiteY11" fmla="*/ 44679 h 356997"/>
                  <a:gd name="connsiteX12" fmla="*/ 401676 w 446210"/>
                  <a:gd name="connsiteY12" fmla="*/ 40052 h 356997"/>
                  <a:gd name="connsiteX13" fmla="*/ 396905 w 446210"/>
                  <a:gd name="connsiteY13" fmla="*/ 44679 h 356997"/>
                  <a:gd name="connsiteX14" fmla="*/ 396905 w 446210"/>
                  <a:gd name="connsiteY14" fmla="*/ 44679 h 356997"/>
                  <a:gd name="connsiteX15" fmla="*/ 343406 w 446210"/>
                  <a:gd name="connsiteY15" fmla="*/ 44679 h 356997"/>
                  <a:gd name="connsiteX16" fmla="*/ 348033 w 446210"/>
                  <a:gd name="connsiteY16" fmla="*/ 49450 h 356997"/>
                  <a:gd name="connsiteX17" fmla="*/ 352804 w 446210"/>
                  <a:gd name="connsiteY17" fmla="*/ 44679 h 356997"/>
                  <a:gd name="connsiteX18" fmla="*/ 348033 w 446210"/>
                  <a:gd name="connsiteY18" fmla="*/ 40052 h 356997"/>
                  <a:gd name="connsiteX19" fmla="*/ 343406 w 446210"/>
                  <a:gd name="connsiteY19" fmla="*/ 44679 h 356997"/>
                  <a:gd name="connsiteX20" fmla="*/ 343406 w 446210"/>
                  <a:gd name="connsiteY20" fmla="*/ 44679 h 356997"/>
                  <a:gd name="connsiteX21" fmla="*/ 290051 w 446210"/>
                  <a:gd name="connsiteY21" fmla="*/ 44679 h 356997"/>
                  <a:gd name="connsiteX22" fmla="*/ 294678 w 446210"/>
                  <a:gd name="connsiteY22" fmla="*/ 49450 h 356997"/>
                  <a:gd name="connsiteX23" fmla="*/ 299450 w 446210"/>
                  <a:gd name="connsiteY23" fmla="*/ 44679 h 356997"/>
                  <a:gd name="connsiteX24" fmla="*/ 294678 w 446210"/>
                  <a:gd name="connsiteY24" fmla="*/ 40052 h 356997"/>
                  <a:gd name="connsiteX25" fmla="*/ 290051 w 446210"/>
                  <a:gd name="connsiteY25" fmla="*/ 44679 h 356997"/>
                  <a:gd name="connsiteX26" fmla="*/ 290051 w 446210"/>
                  <a:gd name="connsiteY26" fmla="*/ 44679 h 356997"/>
                  <a:gd name="connsiteX0" fmla="*/ 446211 w 446211"/>
                  <a:gd name="connsiteY0" fmla="*/ 356997 h 356997"/>
                  <a:gd name="connsiteX1" fmla="*/ 0 w 446211"/>
                  <a:gd name="connsiteY1" fmla="*/ 356997 h 356997"/>
                  <a:gd name="connsiteX2" fmla="*/ 0 w 446211"/>
                  <a:gd name="connsiteY2" fmla="*/ 0 h 356997"/>
                  <a:gd name="connsiteX3" fmla="*/ 446211 w 446211"/>
                  <a:gd name="connsiteY3" fmla="*/ 0 h 356997"/>
                  <a:gd name="connsiteX4" fmla="*/ 446211 w 446211"/>
                  <a:gd name="connsiteY4" fmla="*/ 356997 h 356997"/>
                  <a:gd name="connsiteX5" fmla="*/ 446211 w 446211"/>
                  <a:gd name="connsiteY5" fmla="*/ 356997 h 356997"/>
                  <a:gd name="connsiteX6" fmla="*/ 446211 w 446211"/>
                  <a:gd name="connsiteY6" fmla="*/ 356997 h 356997"/>
                  <a:gd name="connsiteX7" fmla="*/ 0 w 446211"/>
                  <a:gd name="connsiteY7" fmla="*/ 89358 h 356997"/>
                  <a:gd name="connsiteX8" fmla="*/ 446211 w 446211"/>
                  <a:gd name="connsiteY8" fmla="*/ 89358 h 356997"/>
                  <a:gd name="connsiteX9" fmla="*/ 396905 w 446211"/>
                  <a:gd name="connsiteY9" fmla="*/ 44679 h 356997"/>
                  <a:gd name="connsiteX10" fmla="*/ 401676 w 446211"/>
                  <a:gd name="connsiteY10" fmla="*/ 49450 h 356997"/>
                  <a:gd name="connsiteX11" fmla="*/ 406303 w 446211"/>
                  <a:gd name="connsiteY11" fmla="*/ 44679 h 356997"/>
                  <a:gd name="connsiteX12" fmla="*/ 401676 w 446211"/>
                  <a:gd name="connsiteY12" fmla="*/ 40052 h 356997"/>
                  <a:gd name="connsiteX13" fmla="*/ 396905 w 446211"/>
                  <a:gd name="connsiteY13" fmla="*/ 44679 h 356997"/>
                  <a:gd name="connsiteX14" fmla="*/ 396905 w 446211"/>
                  <a:gd name="connsiteY14" fmla="*/ 44679 h 356997"/>
                  <a:gd name="connsiteX15" fmla="*/ 343406 w 446211"/>
                  <a:gd name="connsiteY15" fmla="*/ 44679 h 356997"/>
                  <a:gd name="connsiteX16" fmla="*/ 348033 w 446211"/>
                  <a:gd name="connsiteY16" fmla="*/ 49450 h 356997"/>
                  <a:gd name="connsiteX17" fmla="*/ 352804 w 446211"/>
                  <a:gd name="connsiteY17" fmla="*/ 44679 h 356997"/>
                  <a:gd name="connsiteX18" fmla="*/ 348033 w 446211"/>
                  <a:gd name="connsiteY18" fmla="*/ 40052 h 356997"/>
                  <a:gd name="connsiteX19" fmla="*/ 343406 w 446211"/>
                  <a:gd name="connsiteY19" fmla="*/ 44679 h 356997"/>
                  <a:gd name="connsiteX20" fmla="*/ 343406 w 446211"/>
                  <a:gd name="connsiteY20" fmla="*/ 44679 h 356997"/>
                  <a:gd name="connsiteX21" fmla="*/ 290051 w 446211"/>
                  <a:gd name="connsiteY21" fmla="*/ 44679 h 356997"/>
                  <a:gd name="connsiteX22" fmla="*/ 294678 w 446211"/>
                  <a:gd name="connsiteY22" fmla="*/ 49450 h 356997"/>
                  <a:gd name="connsiteX23" fmla="*/ 299450 w 446211"/>
                  <a:gd name="connsiteY23" fmla="*/ 44679 h 356997"/>
                  <a:gd name="connsiteX24" fmla="*/ 294678 w 446211"/>
                  <a:gd name="connsiteY24" fmla="*/ 40052 h 356997"/>
                  <a:gd name="connsiteX25" fmla="*/ 290051 w 446211"/>
                  <a:gd name="connsiteY25" fmla="*/ 44679 h 356997"/>
                  <a:gd name="connsiteX26" fmla="*/ 290051 w 446211"/>
                  <a:gd name="connsiteY26" fmla="*/ 44679 h 35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6211" h="356997">
                    <a:moveTo>
                      <a:pt x="446211" y="356997"/>
                    </a:moveTo>
                    <a:lnTo>
                      <a:pt x="0" y="356997"/>
                    </a:lnTo>
                    <a:lnTo>
                      <a:pt x="0" y="0"/>
                    </a:lnTo>
                    <a:lnTo>
                      <a:pt x="446211" y="0"/>
                    </a:lnTo>
                    <a:lnTo>
                      <a:pt x="446211" y="356997"/>
                    </a:lnTo>
                    <a:lnTo>
                      <a:pt x="446211" y="356997"/>
                    </a:lnTo>
                    <a:lnTo>
                      <a:pt x="446211" y="356997"/>
                    </a:lnTo>
                    <a:close/>
                    <a:moveTo>
                      <a:pt x="0" y="89358"/>
                    </a:moveTo>
                    <a:lnTo>
                      <a:pt x="446211" y="89358"/>
                    </a:lnTo>
                    <a:moveTo>
                      <a:pt x="396905" y="44679"/>
                    </a:moveTo>
                    <a:cubicBezTo>
                      <a:pt x="396905" y="47282"/>
                      <a:pt x="399074" y="49450"/>
                      <a:pt x="401676" y="49450"/>
                    </a:cubicBezTo>
                    <a:cubicBezTo>
                      <a:pt x="404279" y="49450"/>
                      <a:pt x="406303" y="47282"/>
                      <a:pt x="406303" y="44679"/>
                    </a:cubicBezTo>
                    <a:cubicBezTo>
                      <a:pt x="406303" y="42076"/>
                      <a:pt x="404279" y="40052"/>
                      <a:pt x="401676" y="40052"/>
                    </a:cubicBezTo>
                    <a:cubicBezTo>
                      <a:pt x="398929" y="40052"/>
                      <a:pt x="396905" y="42076"/>
                      <a:pt x="396905" y="44679"/>
                    </a:cubicBezTo>
                    <a:lnTo>
                      <a:pt x="396905" y="44679"/>
                    </a:lnTo>
                    <a:close/>
                    <a:moveTo>
                      <a:pt x="343406" y="44679"/>
                    </a:moveTo>
                    <a:cubicBezTo>
                      <a:pt x="343406" y="47282"/>
                      <a:pt x="345575" y="49450"/>
                      <a:pt x="348033" y="49450"/>
                    </a:cubicBezTo>
                    <a:cubicBezTo>
                      <a:pt x="350635" y="49450"/>
                      <a:pt x="352804" y="47282"/>
                      <a:pt x="352804" y="44679"/>
                    </a:cubicBezTo>
                    <a:cubicBezTo>
                      <a:pt x="352804" y="42076"/>
                      <a:pt x="350635" y="40052"/>
                      <a:pt x="348033" y="40052"/>
                    </a:cubicBezTo>
                    <a:cubicBezTo>
                      <a:pt x="345575" y="40052"/>
                      <a:pt x="343406" y="42076"/>
                      <a:pt x="343406" y="44679"/>
                    </a:cubicBezTo>
                    <a:lnTo>
                      <a:pt x="343406" y="44679"/>
                    </a:lnTo>
                    <a:close/>
                    <a:moveTo>
                      <a:pt x="290051" y="44679"/>
                    </a:moveTo>
                    <a:cubicBezTo>
                      <a:pt x="290051" y="47282"/>
                      <a:pt x="292076" y="49450"/>
                      <a:pt x="294678" y="49450"/>
                    </a:cubicBezTo>
                    <a:cubicBezTo>
                      <a:pt x="297281" y="49450"/>
                      <a:pt x="299450" y="47282"/>
                      <a:pt x="299450" y="44679"/>
                    </a:cubicBezTo>
                    <a:cubicBezTo>
                      <a:pt x="299450" y="42076"/>
                      <a:pt x="297281" y="40052"/>
                      <a:pt x="294678" y="40052"/>
                    </a:cubicBezTo>
                    <a:cubicBezTo>
                      <a:pt x="292076" y="40052"/>
                      <a:pt x="290051" y="42076"/>
                      <a:pt x="290051" y="44679"/>
                    </a:cubicBezTo>
                    <a:lnTo>
                      <a:pt x="290051" y="44679"/>
                    </a:ln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882">
                  <a:gradFill>
                    <a:gsLst>
                      <a:gs pos="0">
                        <a:srgbClr val="505050"/>
                      </a:gs>
                      <a:gs pos="100000">
                        <a:srgbClr val="505050"/>
                      </a:gs>
                    </a:gsLst>
                    <a:lin ang="5400000" scaled="1"/>
                  </a:gradFill>
                </a:endParaRPr>
              </a:p>
            </p:txBody>
          </p:sp>
          <p:sp>
            <p:nvSpPr>
              <p:cNvPr id="29" name="Rectangle 28">
                <a:extLst>
                  <a:ext uri="{FF2B5EF4-FFF2-40B4-BE49-F238E27FC236}">
                    <a16:creationId xmlns:a16="http://schemas.microsoft.com/office/drawing/2014/main" id="{02559502-2A10-8C5B-224F-A0C9D0165078}"/>
                  </a:ext>
                </a:extLst>
              </p:cNvPr>
              <p:cNvSpPr/>
              <p:nvPr/>
            </p:nvSpPr>
            <p:spPr bwMode="auto">
              <a:xfrm>
                <a:off x="10314239" y="3135645"/>
                <a:ext cx="376971" cy="249506"/>
              </a:xfrm>
              <a:prstGeom prst="rect">
                <a:avLst/>
              </a:prstGeom>
              <a:solidFill>
                <a:schemeClr val="tx2"/>
              </a:solidFill>
              <a:ln w="15875" cap="flat">
                <a:solidFill>
                  <a:schemeClr val="tx2"/>
                </a:solidFill>
                <a:prstDash val="solid"/>
                <a:miter lim="800000"/>
                <a:headEnd/>
                <a:tailEnd/>
              </a:ln>
            </p:spPr>
            <p:txBody>
              <a:bodyPr vert="horz" wrap="square" lIns="89642" tIns="44821" rIns="89642" bIns="44821" numCol="1" anchor="t" anchorCtr="0" compatLnSpc="1">
                <a:prstTxWarp prst="textNoShape">
                  <a:avLst/>
                </a:prstTxWarp>
              </a:bodyPr>
              <a:lstStyle/>
              <a:p>
                <a:endParaRPr lang="en-US" sz="882">
                  <a:gradFill>
                    <a:gsLst>
                      <a:gs pos="0">
                        <a:srgbClr val="505050"/>
                      </a:gs>
                      <a:gs pos="100000">
                        <a:srgbClr val="505050"/>
                      </a:gs>
                    </a:gsLst>
                    <a:lin ang="5400000" scaled="1"/>
                  </a:gradFill>
                </a:endParaRPr>
              </a:p>
            </p:txBody>
          </p:sp>
          <p:grpSp>
            <p:nvGrpSpPr>
              <p:cNvPr id="30" name="Group 29">
                <a:extLst>
                  <a:ext uri="{FF2B5EF4-FFF2-40B4-BE49-F238E27FC236}">
                    <a16:creationId xmlns:a16="http://schemas.microsoft.com/office/drawing/2014/main" id="{9690ACEC-384B-5A15-8ACC-46D199C60288}"/>
                  </a:ext>
                </a:extLst>
              </p:cNvPr>
              <p:cNvGrpSpPr/>
              <p:nvPr/>
            </p:nvGrpSpPr>
            <p:grpSpPr>
              <a:xfrm>
                <a:off x="10314239" y="3135645"/>
                <a:ext cx="437439" cy="349979"/>
                <a:chOff x="9971998" y="2762984"/>
                <a:chExt cx="437439" cy="349979"/>
              </a:xfrm>
            </p:grpSpPr>
            <p:sp>
              <p:nvSpPr>
                <p:cNvPr id="31" name="Freeform: Shape 30">
                  <a:extLst>
                    <a:ext uri="{FF2B5EF4-FFF2-40B4-BE49-F238E27FC236}">
                      <a16:creationId xmlns:a16="http://schemas.microsoft.com/office/drawing/2014/main" id="{53A314CC-49A0-9F58-455C-A0E55C210AE6}"/>
                    </a:ext>
                  </a:extLst>
                </p:cNvPr>
                <p:cNvSpPr/>
                <p:nvPr/>
              </p:nvSpPr>
              <p:spPr>
                <a:xfrm>
                  <a:off x="10136513" y="2916542"/>
                  <a:ext cx="108409" cy="134426"/>
                </a:xfrm>
                <a:custGeom>
                  <a:avLst/>
                  <a:gdLst>
                    <a:gd name="connsiteX0" fmla="*/ 1475 w 108408"/>
                    <a:gd name="connsiteY0" fmla="*/ 1475 h 134426"/>
                    <a:gd name="connsiteX1" fmla="*/ 55812 w 108408"/>
                    <a:gd name="connsiteY1" fmla="*/ 40986 h 134426"/>
                    <a:gd name="connsiteX2" fmla="*/ 110003 w 108408"/>
                    <a:gd name="connsiteY2" fmla="*/ 80350 h 134426"/>
                    <a:gd name="connsiteX3" fmla="*/ 60852 w 108408"/>
                    <a:gd name="connsiteY3" fmla="*/ 94811 h 134426"/>
                    <a:gd name="connsiteX4" fmla="*/ 26818 w 108408"/>
                    <a:gd name="connsiteY4" fmla="*/ 133154 h 134426"/>
                    <a:gd name="connsiteX5" fmla="*/ 14183 w 108408"/>
                    <a:gd name="connsiteY5" fmla="*/ 67278 h 134426"/>
                    <a:gd name="connsiteX6" fmla="*/ 1475 w 108408"/>
                    <a:gd name="connsiteY6" fmla="*/ 1475 h 13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08" h="134426">
                      <a:moveTo>
                        <a:pt x="1475" y="1475"/>
                      </a:moveTo>
                      <a:lnTo>
                        <a:pt x="55812" y="40986"/>
                      </a:lnTo>
                      <a:lnTo>
                        <a:pt x="110003" y="80350"/>
                      </a:lnTo>
                      <a:lnTo>
                        <a:pt x="60852" y="94811"/>
                      </a:lnTo>
                      <a:lnTo>
                        <a:pt x="26818" y="133154"/>
                      </a:lnTo>
                      <a:lnTo>
                        <a:pt x="14183" y="67278"/>
                      </a:lnTo>
                      <a:lnTo>
                        <a:pt x="1475" y="1475"/>
                      </a:ln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882">
                    <a:gradFill>
                      <a:gsLst>
                        <a:gs pos="0">
                          <a:srgbClr val="505050"/>
                        </a:gs>
                        <a:gs pos="100000">
                          <a:srgbClr val="505050"/>
                        </a:gs>
                      </a:gsLst>
                      <a:lin ang="5400000" scaled="1"/>
                    </a:gradFill>
                  </a:endParaRPr>
                </a:p>
              </p:txBody>
            </p:sp>
            <p:sp>
              <p:nvSpPr>
                <p:cNvPr id="32" name="Graphic 25">
                  <a:extLst>
                    <a:ext uri="{FF2B5EF4-FFF2-40B4-BE49-F238E27FC236}">
                      <a16:creationId xmlns:a16="http://schemas.microsoft.com/office/drawing/2014/main" id="{0ACFBF3C-11B5-3471-EA9D-389472EAC3EE}"/>
                    </a:ext>
                  </a:extLst>
                </p:cNvPr>
                <p:cNvSpPr/>
                <p:nvPr/>
              </p:nvSpPr>
              <p:spPr>
                <a:xfrm flipH="1">
                  <a:off x="9971998" y="2762984"/>
                  <a:ext cx="437439" cy="349979"/>
                </a:xfrm>
                <a:custGeom>
                  <a:avLst/>
                  <a:gdLst>
                    <a:gd name="connsiteX0" fmla="*/ 446211 w 446210"/>
                    <a:gd name="connsiteY0" fmla="*/ 356997 h 356997"/>
                    <a:gd name="connsiteX1" fmla="*/ 0 w 446210"/>
                    <a:gd name="connsiteY1" fmla="*/ 356997 h 356997"/>
                    <a:gd name="connsiteX2" fmla="*/ 0 w 446210"/>
                    <a:gd name="connsiteY2" fmla="*/ 0 h 356997"/>
                    <a:gd name="connsiteX3" fmla="*/ 446211 w 446210"/>
                    <a:gd name="connsiteY3" fmla="*/ 0 h 356997"/>
                    <a:gd name="connsiteX4" fmla="*/ 446211 w 446210"/>
                    <a:gd name="connsiteY4" fmla="*/ 356997 h 356997"/>
                    <a:gd name="connsiteX5" fmla="*/ 446211 w 446210"/>
                    <a:gd name="connsiteY5" fmla="*/ 356997 h 356997"/>
                    <a:gd name="connsiteX6" fmla="*/ 446211 w 446210"/>
                    <a:gd name="connsiteY6" fmla="*/ 356997 h 356997"/>
                    <a:gd name="connsiteX7" fmla="*/ 0 w 446210"/>
                    <a:gd name="connsiteY7" fmla="*/ 89358 h 356997"/>
                    <a:gd name="connsiteX8" fmla="*/ 446211 w 446210"/>
                    <a:gd name="connsiteY8" fmla="*/ 89358 h 356997"/>
                    <a:gd name="connsiteX9" fmla="*/ 396905 w 446210"/>
                    <a:gd name="connsiteY9" fmla="*/ 44679 h 356997"/>
                    <a:gd name="connsiteX10" fmla="*/ 401676 w 446210"/>
                    <a:gd name="connsiteY10" fmla="*/ 49450 h 356997"/>
                    <a:gd name="connsiteX11" fmla="*/ 406303 w 446210"/>
                    <a:gd name="connsiteY11" fmla="*/ 44679 h 356997"/>
                    <a:gd name="connsiteX12" fmla="*/ 401676 w 446210"/>
                    <a:gd name="connsiteY12" fmla="*/ 40052 h 356997"/>
                    <a:gd name="connsiteX13" fmla="*/ 396905 w 446210"/>
                    <a:gd name="connsiteY13" fmla="*/ 44679 h 356997"/>
                    <a:gd name="connsiteX14" fmla="*/ 396905 w 446210"/>
                    <a:gd name="connsiteY14" fmla="*/ 44679 h 356997"/>
                    <a:gd name="connsiteX15" fmla="*/ 343406 w 446210"/>
                    <a:gd name="connsiteY15" fmla="*/ 44679 h 356997"/>
                    <a:gd name="connsiteX16" fmla="*/ 348033 w 446210"/>
                    <a:gd name="connsiteY16" fmla="*/ 49450 h 356997"/>
                    <a:gd name="connsiteX17" fmla="*/ 352804 w 446210"/>
                    <a:gd name="connsiteY17" fmla="*/ 44679 h 356997"/>
                    <a:gd name="connsiteX18" fmla="*/ 348033 w 446210"/>
                    <a:gd name="connsiteY18" fmla="*/ 40052 h 356997"/>
                    <a:gd name="connsiteX19" fmla="*/ 343406 w 446210"/>
                    <a:gd name="connsiteY19" fmla="*/ 44679 h 356997"/>
                    <a:gd name="connsiteX20" fmla="*/ 343406 w 446210"/>
                    <a:gd name="connsiteY20" fmla="*/ 44679 h 356997"/>
                    <a:gd name="connsiteX21" fmla="*/ 290051 w 446210"/>
                    <a:gd name="connsiteY21" fmla="*/ 44679 h 356997"/>
                    <a:gd name="connsiteX22" fmla="*/ 294678 w 446210"/>
                    <a:gd name="connsiteY22" fmla="*/ 49450 h 356997"/>
                    <a:gd name="connsiteX23" fmla="*/ 299450 w 446210"/>
                    <a:gd name="connsiteY23" fmla="*/ 44679 h 356997"/>
                    <a:gd name="connsiteX24" fmla="*/ 294678 w 446210"/>
                    <a:gd name="connsiteY24" fmla="*/ 40052 h 356997"/>
                    <a:gd name="connsiteX25" fmla="*/ 290051 w 446210"/>
                    <a:gd name="connsiteY25" fmla="*/ 44679 h 356997"/>
                    <a:gd name="connsiteX26" fmla="*/ 290051 w 446210"/>
                    <a:gd name="connsiteY26" fmla="*/ 44679 h 356997"/>
                    <a:gd name="connsiteX0" fmla="*/ 446211 w 446211"/>
                    <a:gd name="connsiteY0" fmla="*/ 356997 h 356997"/>
                    <a:gd name="connsiteX1" fmla="*/ 0 w 446211"/>
                    <a:gd name="connsiteY1" fmla="*/ 356997 h 356997"/>
                    <a:gd name="connsiteX2" fmla="*/ 0 w 446211"/>
                    <a:gd name="connsiteY2" fmla="*/ 0 h 356997"/>
                    <a:gd name="connsiteX3" fmla="*/ 446211 w 446211"/>
                    <a:gd name="connsiteY3" fmla="*/ 0 h 356997"/>
                    <a:gd name="connsiteX4" fmla="*/ 446211 w 446211"/>
                    <a:gd name="connsiteY4" fmla="*/ 356997 h 356997"/>
                    <a:gd name="connsiteX5" fmla="*/ 446211 w 446211"/>
                    <a:gd name="connsiteY5" fmla="*/ 356997 h 356997"/>
                    <a:gd name="connsiteX6" fmla="*/ 446211 w 446211"/>
                    <a:gd name="connsiteY6" fmla="*/ 356997 h 356997"/>
                    <a:gd name="connsiteX7" fmla="*/ 0 w 446211"/>
                    <a:gd name="connsiteY7" fmla="*/ 89358 h 356997"/>
                    <a:gd name="connsiteX8" fmla="*/ 446211 w 446211"/>
                    <a:gd name="connsiteY8" fmla="*/ 89358 h 356997"/>
                    <a:gd name="connsiteX9" fmla="*/ 396905 w 446211"/>
                    <a:gd name="connsiteY9" fmla="*/ 44679 h 356997"/>
                    <a:gd name="connsiteX10" fmla="*/ 401676 w 446211"/>
                    <a:gd name="connsiteY10" fmla="*/ 49450 h 356997"/>
                    <a:gd name="connsiteX11" fmla="*/ 406303 w 446211"/>
                    <a:gd name="connsiteY11" fmla="*/ 44679 h 356997"/>
                    <a:gd name="connsiteX12" fmla="*/ 401676 w 446211"/>
                    <a:gd name="connsiteY12" fmla="*/ 40052 h 356997"/>
                    <a:gd name="connsiteX13" fmla="*/ 396905 w 446211"/>
                    <a:gd name="connsiteY13" fmla="*/ 44679 h 356997"/>
                    <a:gd name="connsiteX14" fmla="*/ 396905 w 446211"/>
                    <a:gd name="connsiteY14" fmla="*/ 44679 h 356997"/>
                    <a:gd name="connsiteX15" fmla="*/ 343406 w 446211"/>
                    <a:gd name="connsiteY15" fmla="*/ 44679 h 356997"/>
                    <a:gd name="connsiteX16" fmla="*/ 348033 w 446211"/>
                    <a:gd name="connsiteY16" fmla="*/ 49450 h 356997"/>
                    <a:gd name="connsiteX17" fmla="*/ 352804 w 446211"/>
                    <a:gd name="connsiteY17" fmla="*/ 44679 h 356997"/>
                    <a:gd name="connsiteX18" fmla="*/ 348033 w 446211"/>
                    <a:gd name="connsiteY18" fmla="*/ 40052 h 356997"/>
                    <a:gd name="connsiteX19" fmla="*/ 343406 w 446211"/>
                    <a:gd name="connsiteY19" fmla="*/ 44679 h 356997"/>
                    <a:gd name="connsiteX20" fmla="*/ 343406 w 446211"/>
                    <a:gd name="connsiteY20" fmla="*/ 44679 h 356997"/>
                    <a:gd name="connsiteX21" fmla="*/ 290051 w 446211"/>
                    <a:gd name="connsiteY21" fmla="*/ 44679 h 356997"/>
                    <a:gd name="connsiteX22" fmla="*/ 294678 w 446211"/>
                    <a:gd name="connsiteY22" fmla="*/ 49450 h 356997"/>
                    <a:gd name="connsiteX23" fmla="*/ 299450 w 446211"/>
                    <a:gd name="connsiteY23" fmla="*/ 44679 h 356997"/>
                    <a:gd name="connsiteX24" fmla="*/ 294678 w 446211"/>
                    <a:gd name="connsiteY24" fmla="*/ 40052 h 356997"/>
                    <a:gd name="connsiteX25" fmla="*/ 290051 w 446211"/>
                    <a:gd name="connsiteY25" fmla="*/ 44679 h 356997"/>
                    <a:gd name="connsiteX26" fmla="*/ 290051 w 446211"/>
                    <a:gd name="connsiteY26" fmla="*/ 44679 h 35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6211" h="356997">
                      <a:moveTo>
                        <a:pt x="446211" y="356997"/>
                      </a:moveTo>
                      <a:lnTo>
                        <a:pt x="0" y="356997"/>
                      </a:lnTo>
                      <a:lnTo>
                        <a:pt x="0" y="0"/>
                      </a:lnTo>
                      <a:lnTo>
                        <a:pt x="446211" y="0"/>
                      </a:lnTo>
                      <a:lnTo>
                        <a:pt x="446211" y="356997"/>
                      </a:lnTo>
                      <a:lnTo>
                        <a:pt x="446211" y="356997"/>
                      </a:lnTo>
                      <a:lnTo>
                        <a:pt x="446211" y="356997"/>
                      </a:lnTo>
                      <a:close/>
                      <a:moveTo>
                        <a:pt x="0" y="89358"/>
                      </a:moveTo>
                      <a:lnTo>
                        <a:pt x="446211" y="89358"/>
                      </a:lnTo>
                      <a:moveTo>
                        <a:pt x="396905" y="44679"/>
                      </a:moveTo>
                      <a:cubicBezTo>
                        <a:pt x="396905" y="47282"/>
                        <a:pt x="399074" y="49450"/>
                        <a:pt x="401676" y="49450"/>
                      </a:cubicBezTo>
                      <a:cubicBezTo>
                        <a:pt x="404279" y="49450"/>
                        <a:pt x="406303" y="47282"/>
                        <a:pt x="406303" y="44679"/>
                      </a:cubicBezTo>
                      <a:cubicBezTo>
                        <a:pt x="406303" y="42076"/>
                        <a:pt x="404279" y="40052"/>
                        <a:pt x="401676" y="40052"/>
                      </a:cubicBezTo>
                      <a:cubicBezTo>
                        <a:pt x="398929" y="40052"/>
                        <a:pt x="396905" y="42076"/>
                        <a:pt x="396905" y="44679"/>
                      </a:cubicBezTo>
                      <a:lnTo>
                        <a:pt x="396905" y="44679"/>
                      </a:lnTo>
                      <a:close/>
                      <a:moveTo>
                        <a:pt x="343406" y="44679"/>
                      </a:moveTo>
                      <a:cubicBezTo>
                        <a:pt x="343406" y="47282"/>
                        <a:pt x="345575" y="49450"/>
                        <a:pt x="348033" y="49450"/>
                      </a:cubicBezTo>
                      <a:cubicBezTo>
                        <a:pt x="350635" y="49450"/>
                        <a:pt x="352804" y="47282"/>
                        <a:pt x="352804" y="44679"/>
                      </a:cubicBezTo>
                      <a:cubicBezTo>
                        <a:pt x="352804" y="42076"/>
                        <a:pt x="350635" y="40052"/>
                        <a:pt x="348033" y="40052"/>
                      </a:cubicBezTo>
                      <a:cubicBezTo>
                        <a:pt x="345575" y="40052"/>
                        <a:pt x="343406" y="42076"/>
                        <a:pt x="343406" y="44679"/>
                      </a:cubicBezTo>
                      <a:lnTo>
                        <a:pt x="343406" y="44679"/>
                      </a:lnTo>
                      <a:close/>
                      <a:moveTo>
                        <a:pt x="290051" y="44679"/>
                      </a:moveTo>
                      <a:cubicBezTo>
                        <a:pt x="290051" y="47282"/>
                        <a:pt x="292076" y="49450"/>
                        <a:pt x="294678" y="49450"/>
                      </a:cubicBezTo>
                      <a:cubicBezTo>
                        <a:pt x="297281" y="49450"/>
                        <a:pt x="299450" y="47282"/>
                        <a:pt x="299450" y="44679"/>
                      </a:cubicBezTo>
                      <a:cubicBezTo>
                        <a:pt x="299450" y="42076"/>
                        <a:pt x="297281" y="40052"/>
                        <a:pt x="294678" y="40052"/>
                      </a:cubicBezTo>
                      <a:cubicBezTo>
                        <a:pt x="292076" y="40052"/>
                        <a:pt x="290051" y="42076"/>
                        <a:pt x="290051" y="44679"/>
                      </a:cubicBezTo>
                      <a:lnTo>
                        <a:pt x="290051" y="44679"/>
                      </a:ln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882">
                    <a:gradFill>
                      <a:gsLst>
                        <a:gs pos="0">
                          <a:srgbClr val="505050"/>
                        </a:gs>
                        <a:gs pos="100000">
                          <a:srgbClr val="505050"/>
                        </a:gs>
                      </a:gsLst>
                      <a:lin ang="5400000" scaled="1"/>
                    </a:gradFill>
                  </a:endParaRPr>
                </a:p>
              </p:txBody>
            </p:sp>
          </p:grpSp>
        </p:grpSp>
      </p:grpSp>
      <p:grpSp>
        <p:nvGrpSpPr>
          <p:cNvPr id="35" name="Group 34">
            <a:extLst>
              <a:ext uri="{FF2B5EF4-FFF2-40B4-BE49-F238E27FC236}">
                <a16:creationId xmlns:a16="http://schemas.microsoft.com/office/drawing/2014/main" id="{13DC3A37-5D27-CC49-E638-C93F3AB3BAA8}"/>
              </a:ext>
              <a:ext uri="{C183D7F6-B498-43B3-948B-1728B52AA6E4}">
                <adec:decorative xmlns:adec="http://schemas.microsoft.com/office/drawing/2017/decorative" val="1"/>
              </a:ext>
            </a:extLst>
          </p:cNvPr>
          <p:cNvGrpSpPr/>
          <p:nvPr/>
        </p:nvGrpSpPr>
        <p:grpSpPr>
          <a:xfrm>
            <a:off x="4245863" y="4173533"/>
            <a:ext cx="659947" cy="659947"/>
            <a:chOff x="4245863" y="4173533"/>
            <a:chExt cx="659947" cy="659947"/>
          </a:xfrm>
        </p:grpSpPr>
        <p:sp>
          <p:nvSpPr>
            <p:cNvPr id="13" name="Oval 12">
              <a:extLst>
                <a:ext uri="{FF2B5EF4-FFF2-40B4-BE49-F238E27FC236}">
                  <a16:creationId xmlns:a16="http://schemas.microsoft.com/office/drawing/2014/main" id="{AEA67324-7C58-9952-0AC5-14F3C5E64584}"/>
                </a:ext>
              </a:extLst>
            </p:cNvPr>
            <p:cNvSpPr/>
            <p:nvPr/>
          </p:nvSpPr>
          <p:spPr bwMode="auto">
            <a:xfrm>
              <a:off x="4245863" y="4173533"/>
              <a:ext cx="659947" cy="659947"/>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4" name="list_4">
              <a:extLst>
                <a:ext uri="{FF2B5EF4-FFF2-40B4-BE49-F238E27FC236}">
                  <a16:creationId xmlns:a16="http://schemas.microsoft.com/office/drawing/2014/main" id="{0DC5C473-9F51-854F-7C2D-574647D62EC5}"/>
                </a:ext>
              </a:extLst>
            </p:cNvPr>
            <p:cNvSpPr>
              <a:spLocks noChangeAspect="1" noEditPoints="1"/>
            </p:cNvSpPr>
            <p:nvPr/>
          </p:nvSpPr>
          <p:spPr bwMode="auto">
            <a:xfrm>
              <a:off x="4379864" y="4371051"/>
              <a:ext cx="391944" cy="264911"/>
            </a:xfrm>
            <a:custGeom>
              <a:avLst/>
              <a:gdLst>
                <a:gd name="T0" fmla="*/ 90 w 253"/>
                <a:gd name="T1" fmla="*/ 24 h 171"/>
                <a:gd name="T2" fmla="*/ 253 w 253"/>
                <a:gd name="T3" fmla="*/ 24 h 171"/>
                <a:gd name="T4" fmla="*/ 90 w 253"/>
                <a:gd name="T5" fmla="*/ 73 h 171"/>
                <a:gd name="T6" fmla="*/ 253 w 253"/>
                <a:gd name="T7" fmla="*/ 73 h 171"/>
                <a:gd name="T8" fmla="*/ 90 w 253"/>
                <a:gd name="T9" fmla="*/ 121 h 171"/>
                <a:gd name="T10" fmla="*/ 253 w 253"/>
                <a:gd name="T11" fmla="*/ 121 h 171"/>
                <a:gd name="T12" fmla="*/ 90 w 253"/>
                <a:gd name="T13" fmla="*/ 171 h 171"/>
                <a:gd name="T14" fmla="*/ 253 w 253"/>
                <a:gd name="T15" fmla="*/ 171 h 171"/>
                <a:gd name="T16" fmla="*/ 0 w 253"/>
                <a:gd name="T17" fmla="*/ 23 h 171"/>
                <a:gd name="T18" fmla="*/ 17 w 253"/>
                <a:gd name="T19" fmla="*/ 40 h 171"/>
                <a:gd name="T20" fmla="*/ 58 w 253"/>
                <a:gd name="T21" fmla="*/ 0 h 171"/>
                <a:gd name="T22" fmla="*/ 0 w 253"/>
                <a:gd name="T23" fmla="*/ 121 h 171"/>
                <a:gd name="T24" fmla="*/ 17 w 253"/>
                <a:gd name="T25" fmla="*/ 138 h 171"/>
                <a:gd name="T26" fmla="*/ 58 w 253"/>
                <a:gd name="T27" fmla="*/ 9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171">
                  <a:moveTo>
                    <a:pt x="90" y="24"/>
                  </a:moveTo>
                  <a:lnTo>
                    <a:pt x="253" y="24"/>
                  </a:lnTo>
                  <a:moveTo>
                    <a:pt x="90" y="73"/>
                  </a:moveTo>
                  <a:lnTo>
                    <a:pt x="253" y="73"/>
                  </a:lnTo>
                  <a:moveTo>
                    <a:pt x="90" y="121"/>
                  </a:moveTo>
                  <a:lnTo>
                    <a:pt x="253" y="121"/>
                  </a:lnTo>
                  <a:moveTo>
                    <a:pt x="90" y="171"/>
                  </a:moveTo>
                  <a:lnTo>
                    <a:pt x="253" y="171"/>
                  </a:lnTo>
                  <a:moveTo>
                    <a:pt x="0" y="23"/>
                  </a:moveTo>
                  <a:lnTo>
                    <a:pt x="17" y="40"/>
                  </a:lnTo>
                  <a:lnTo>
                    <a:pt x="58" y="0"/>
                  </a:lnTo>
                  <a:moveTo>
                    <a:pt x="0" y="121"/>
                  </a:moveTo>
                  <a:lnTo>
                    <a:pt x="17" y="138"/>
                  </a:lnTo>
                  <a:lnTo>
                    <a:pt x="58" y="98"/>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30"/>
            </a:p>
          </p:txBody>
        </p:sp>
      </p:grpSp>
      <p:grpSp>
        <p:nvGrpSpPr>
          <p:cNvPr id="37" name="Group 36">
            <a:extLst>
              <a:ext uri="{FF2B5EF4-FFF2-40B4-BE49-F238E27FC236}">
                <a16:creationId xmlns:a16="http://schemas.microsoft.com/office/drawing/2014/main" id="{185A76FC-4FB7-8788-F6FE-169E38DA87CF}"/>
              </a:ext>
              <a:ext uri="{C183D7F6-B498-43B3-948B-1728B52AA6E4}">
                <adec:decorative xmlns:adec="http://schemas.microsoft.com/office/drawing/2017/decorative" val="1"/>
              </a:ext>
            </a:extLst>
          </p:cNvPr>
          <p:cNvGrpSpPr/>
          <p:nvPr/>
        </p:nvGrpSpPr>
        <p:grpSpPr>
          <a:xfrm>
            <a:off x="8343047" y="1730829"/>
            <a:ext cx="659947" cy="659947"/>
            <a:chOff x="8343047" y="1498600"/>
            <a:chExt cx="659947" cy="659947"/>
          </a:xfrm>
        </p:grpSpPr>
        <p:sp>
          <p:nvSpPr>
            <p:cNvPr id="9" name="Oval 8">
              <a:extLst>
                <a:ext uri="{FF2B5EF4-FFF2-40B4-BE49-F238E27FC236}">
                  <a16:creationId xmlns:a16="http://schemas.microsoft.com/office/drawing/2014/main" id="{EAB96517-220E-FCAF-2573-FC46BA33C776}"/>
                </a:ext>
              </a:extLst>
            </p:cNvPr>
            <p:cNvSpPr/>
            <p:nvPr/>
          </p:nvSpPr>
          <p:spPr bwMode="auto">
            <a:xfrm>
              <a:off x="8343047" y="1498600"/>
              <a:ext cx="659947" cy="659947"/>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6" name="Copy_E8C8">
              <a:extLst>
                <a:ext uri="{FF2B5EF4-FFF2-40B4-BE49-F238E27FC236}">
                  <a16:creationId xmlns:a16="http://schemas.microsoft.com/office/drawing/2014/main" id="{3D626920-BA75-32C1-BFE4-672F89355407}"/>
                </a:ext>
              </a:extLst>
            </p:cNvPr>
            <p:cNvSpPr>
              <a:spLocks noChangeAspect="1" noEditPoints="1"/>
            </p:cNvSpPr>
            <p:nvPr/>
          </p:nvSpPr>
          <p:spPr bwMode="auto">
            <a:xfrm>
              <a:off x="8517619" y="1649288"/>
              <a:ext cx="310802" cy="358570"/>
            </a:xfrm>
            <a:custGeom>
              <a:avLst/>
              <a:gdLst>
                <a:gd name="T0" fmla="*/ 3585 w 3585"/>
                <a:gd name="T1" fmla="*/ 1654 h 4136"/>
                <a:gd name="T2" fmla="*/ 2758 w 3585"/>
                <a:gd name="T3" fmla="*/ 1654 h 4136"/>
                <a:gd name="T4" fmla="*/ 2758 w 3585"/>
                <a:gd name="T5" fmla="*/ 827 h 4136"/>
                <a:gd name="T6" fmla="*/ 3585 w 3585"/>
                <a:gd name="T7" fmla="*/ 1654 h 4136"/>
                <a:gd name="T8" fmla="*/ 2758 w 3585"/>
                <a:gd name="T9" fmla="*/ 827 h 4136"/>
                <a:gd name="T10" fmla="*/ 1103 w 3585"/>
                <a:gd name="T11" fmla="*/ 827 h 4136"/>
                <a:gd name="T12" fmla="*/ 1103 w 3585"/>
                <a:gd name="T13" fmla="*/ 4136 h 4136"/>
                <a:gd name="T14" fmla="*/ 3585 w 3585"/>
                <a:gd name="T15" fmla="*/ 4136 h 4136"/>
                <a:gd name="T16" fmla="*/ 3585 w 3585"/>
                <a:gd name="T17" fmla="*/ 1654 h 4136"/>
                <a:gd name="T18" fmla="*/ 2483 w 3585"/>
                <a:gd name="T19" fmla="*/ 827 h 4136"/>
                <a:gd name="T20" fmla="*/ 1655 w 3585"/>
                <a:gd name="T21" fmla="*/ 0 h 4136"/>
                <a:gd name="T22" fmla="*/ 0 w 3585"/>
                <a:gd name="T23" fmla="*/ 0 h 4136"/>
                <a:gd name="T24" fmla="*/ 0 w 3585"/>
                <a:gd name="T25" fmla="*/ 3308 h 4136"/>
                <a:gd name="T26" fmla="*/ 1103 w 3585"/>
                <a:gd name="T27" fmla="*/ 3308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5" h="4136">
                  <a:moveTo>
                    <a:pt x="3585" y="1654"/>
                  </a:moveTo>
                  <a:lnTo>
                    <a:pt x="2758" y="1654"/>
                  </a:lnTo>
                  <a:lnTo>
                    <a:pt x="2758" y="827"/>
                  </a:lnTo>
                  <a:moveTo>
                    <a:pt x="3585" y="1654"/>
                  </a:moveTo>
                  <a:lnTo>
                    <a:pt x="2758" y="827"/>
                  </a:lnTo>
                  <a:lnTo>
                    <a:pt x="1103" y="827"/>
                  </a:lnTo>
                  <a:lnTo>
                    <a:pt x="1103" y="4136"/>
                  </a:lnTo>
                  <a:lnTo>
                    <a:pt x="3585" y="4136"/>
                  </a:lnTo>
                  <a:lnTo>
                    <a:pt x="3585" y="1654"/>
                  </a:lnTo>
                  <a:moveTo>
                    <a:pt x="2483" y="827"/>
                  </a:moveTo>
                  <a:lnTo>
                    <a:pt x="1655" y="0"/>
                  </a:lnTo>
                  <a:lnTo>
                    <a:pt x="0" y="0"/>
                  </a:lnTo>
                  <a:lnTo>
                    <a:pt x="0" y="3308"/>
                  </a:lnTo>
                  <a:lnTo>
                    <a:pt x="1103" y="3308"/>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30"/>
            </a:p>
          </p:txBody>
        </p:sp>
      </p:grpSp>
    </p:spTree>
    <p:extLst>
      <p:ext uri="{BB962C8B-B14F-4D97-AF65-F5344CB8AC3E}">
        <p14:creationId xmlns:p14="http://schemas.microsoft.com/office/powerpoint/2010/main" val="51940428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E94CD4-5C54-D12A-7E21-BBA49E5C7527}"/>
              </a:ext>
              <a:ext uri="{C183D7F6-B498-43B3-948B-1728B52AA6E4}">
                <adec:decorative xmlns:adec="http://schemas.microsoft.com/office/drawing/2017/decorative" val="1"/>
              </a:ext>
            </a:extLst>
          </p:cNvPr>
          <p:cNvSpPr/>
          <p:nvPr/>
        </p:nvSpPr>
        <p:spPr bwMode="auto">
          <a:xfrm>
            <a:off x="7104185" y="0"/>
            <a:ext cx="5087815" cy="68580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C540E20-59EE-70B5-7C2D-3A7B3488725A}"/>
              </a:ext>
            </a:extLst>
          </p:cNvPr>
          <p:cNvSpPr>
            <a:spLocks noGrp="1"/>
          </p:cNvSpPr>
          <p:nvPr>
            <p:ph type="title"/>
          </p:nvPr>
        </p:nvSpPr>
        <p:spPr>
          <a:xfrm>
            <a:off x="588263" y="457200"/>
            <a:ext cx="11018520" cy="861774"/>
          </a:xfrm>
        </p:spPr>
        <p:txBody>
          <a:bodyPr/>
          <a:lstStyle/>
          <a:p>
            <a:r>
              <a:rPr lang="en-US">
                <a:cs typeface="Segoe UI"/>
              </a:rPr>
              <a:t>Dashboards</a:t>
            </a:r>
            <a:br>
              <a:rPr lang="en-US">
                <a:cs typeface="Segoe UI"/>
              </a:rPr>
            </a:br>
            <a:r>
              <a:rPr lang="en-US" sz="2000" spc="0">
                <a:solidFill>
                  <a:schemeClr val="accent1"/>
                </a:solidFill>
                <a:cs typeface="Segoe UI"/>
              </a:rPr>
              <a:t>Feature summary</a:t>
            </a:r>
            <a:endParaRPr lang="en-US" sz="2000" b="1" spc="0">
              <a:solidFill>
                <a:schemeClr val="accent1"/>
              </a:solidFill>
            </a:endParaRPr>
          </a:p>
        </p:txBody>
      </p:sp>
      <p:sp>
        <p:nvSpPr>
          <p:cNvPr id="3" name="Content Placeholder 2">
            <a:extLst>
              <a:ext uri="{FF2B5EF4-FFF2-40B4-BE49-F238E27FC236}">
                <a16:creationId xmlns:a16="http://schemas.microsoft.com/office/drawing/2014/main" id="{D7735138-0269-5DCA-3E67-EAC90BDED060}"/>
              </a:ext>
            </a:extLst>
          </p:cNvPr>
          <p:cNvSpPr>
            <a:spLocks noGrp="1"/>
          </p:cNvSpPr>
          <p:nvPr>
            <p:ph sz="quarter" idx="4294967295"/>
          </p:nvPr>
        </p:nvSpPr>
        <p:spPr>
          <a:xfrm>
            <a:off x="588262" y="1746250"/>
            <a:ext cx="5360361" cy="738664"/>
          </a:xfrm>
        </p:spPr>
        <p:txBody>
          <a:bodyPr vert="horz" wrap="square" lIns="0" tIns="0" rIns="0" bIns="0" rtlCol="0" anchor="t">
            <a:spAutoFit/>
          </a:bodyPr>
          <a:lstStyle/>
          <a:p>
            <a:pPr marL="0" indent="0">
              <a:buNone/>
            </a:pPr>
            <a:r>
              <a:rPr lang="en-US" sz="1600" dirty="0">
                <a:cs typeface="Segoe UI"/>
              </a:rPr>
              <a:t>MDEASM has four pre-defined dashboards with use-case based information that a customer can use in analyzing their inventory and assessing risk: </a:t>
            </a:r>
          </a:p>
        </p:txBody>
      </p:sp>
      <p:sp>
        <p:nvSpPr>
          <p:cNvPr id="7" name="Oval 6">
            <a:extLst>
              <a:ext uri="{FF2B5EF4-FFF2-40B4-BE49-F238E27FC236}">
                <a16:creationId xmlns:a16="http://schemas.microsoft.com/office/drawing/2014/main" id="{941D6943-A635-AD07-319F-25FBDFEA840B}"/>
              </a:ext>
              <a:ext uri="{C183D7F6-B498-43B3-948B-1728B52AA6E4}">
                <adec:decorative xmlns:adec="http://schemas.microsoft.com/office/drawing/2017/decorative" val="1"/>
              </a:ext>
            </a:extLst>
          </p:cNvPr>
          <p:cNvSpPr/>
          <p:nvPr/>
        </p:nvSpPr>
        <p:spPr bwMode="auto">
          <a:xfrm>
            <a:off x="987019" y="3019972"/>
            <a:ext cx="712343" cy="71234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6" name="BulletedList_E8FD">
            <a:extLst>
              <a:ext uri="{FF2B5EF4-FFF2-40B4-BE49-F238E27FC236}">
                <a16:creationId xmlns:a16="http://schemas.microsoft.com/office/drawing/2014/main" id="{1969A8F8-A069-CA26-C677-6238B092B2A8}"/>
              </a:ext>
              <a:ext uri="{C183D7F6-B498-43B3-948B-1728B52AA6E4}">
                <adec:decorative xmlns:adec="http://schemas.microsoft.com/office/drawing/2017/decorative" val="1"/>
              </a:ext>
            </a:extLst>
          </p:cNvPr>
          <p:cNvSpPr>
            <a:spLocks noChangeAspect="1" noEditPoints="1"/>
          </p:cNvSpPr>
          <p:nvPr/>
        </p:nvSpPr>
        <p:spPr bwMode="auto">
          <a:xfrm>
            <a:off x="1119084" y="3249988"/>
            <a:ext cx="448212" cy="252311"/>
          </a:xfrm>
          <a:custGeom>
            <a:avLst/>
            <a:gdLst>
              <a:gd name="T0" fmla="*/ 1321 w 7040"/>
              <a:gd name="T1" fmla="*/ 0 h 3963"/>
              <a:gd name="T2" fmla="*/ 7040 w 7040"/>
              <a:gd name="T3" fmla="*/ 0 h 3963"/>
              <a:gd name="T4" fmla="*/ 0 w 7040"/>
              <a:gd name="T5" fmla="*/ 0 h 3963"/>
              <a:gd name="T6" fmla="*/ 442 w 7040"/>
              <a:gd name="T7" fmla="*/ 0 h 3963"/>
              <a:gd name="T8" fmla="*/ 1321 w 7040"/>
              <a:gd name="T9" fmla="*/ 1321 h 3963"/>
              <a:gd name="T10" fmla="*/ 7040 w 7040"/>
              <a:gd name="T11" fmla="*/ 1321 h 3963"/>
              <a:gd name="T12" fmla="*/ 0 w 7040"/>
              <a:gd name="T13" fmla="*/ 1321 h 3963"/>
              <a:gd name="T14" fmla="*/ 442 w 7040"/>
              <a:gd name="T15" fmla="*/ 1321 h 3963"/>
              <a:gd name="T16" fmla="*/ 1321 w 7040"/>
              <a:gd name="T17" fmla="*/ 2643 h 3963"/>
              <a:gd name="T18" fmla="*/ 7040 w 7040"/>
              <a:gd name="T19" fmla="*/ 2643 h 3963"/>
              <a:gd name="T20" fmla="*/ 0 w 7040"/>
              <a:gd name="T21" fmla="*/ 2643 h 3963"/>
              <a:gd name="T22" fmla="*/ 442 w 7040"/>
              <a:gd name="T23" fmla="*/ 2643 h 3963"/>
              <a:gd name="T24" fmla="*/ 1321 w 7040"/>
              <a:gd name="T25" fmla="*/ 3963 h 3963"/>
              <a:gd name="T26" fmla="*/ 7040 w 7040"/>
              <a:gd name="T27" fmla="*/ 3963 h 3963"/>
              <a:gd name="T28" fmla="*/ 0 w 7040"/>
              <a:gd name="T29" fmla="*/ 3963 h 3963"/>
              <a:gd name="T30" fmla="*/ 442 w 7040"/>
              <a:gd name="T31" fmla="*/ 3963 h 3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40" h="3963">
                <a:moveTo>
                  <a:pt x="1321" y="0"/>
                </a:moveTo>
                <a:lnTo>
                  <a:pt x="7040" y="0"/>
                </a:lnTo>
                <a:moveTo>
                  <a:pt x="0" y="0"/>
                </a:moveTo>
                <a:lnTo>
                  <a:pt x="442" y="0"/>
                </a:lnTo>
                <a:moveTo>
                  <a:pt x="1321" y="1321"/>
                </a:moveTo>
                <a:lnTo>
                  <a:pt x="7040" y="1321"/>
                </a:lnTo>
                <a:moveTo>
                  <a:pt x="0" y="1321"/>
                </a:moveTo>
                <a:lnTo>
                  <a:pt x="442" y="1321"/>
                </a:lnTo>
                <a:moveTo>
                  <a:pt x="1321" y="2643"/>
                </a:moveTo>
                <a:lnTo>
                  <a:pt x="7040" y="2643"/>
                </a:lnTo>
                <a:moveTo>
                  <a:pt x="0" y="2643"/>
                </a:moveTo>
                <a:lnTo>
                  <a:pt x="442" y="2643"/>
                </a:lnTo>
                <a:moveTo>
                  <a:pt x="1321" y="3963"/>
                </a:moveTo>
                <a:lnTo>
                  <a:pt x="7040" y="3963"/>
                </a:lnTo>
                <a:moveTo>
                  <a:pt x="0" y="3963"/>
                </a:moveTo>
                <a:lnTo>
                  <a:pt x="442" y="3963"/>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30"/>
          </a:p>
        </p:txBody>
      </p:sp>
      <p:sp>
        <p:nvSpPr>
          <p:cNvPr id="12" name="TextBox 11">
            <a:extLst>
              <a:ext uri="{FF2B5EF4-FFF2-40B4-BE49-F238E27FC236}">
                <a16:creationId xmlns:a16="http://schemas.microsoft.com/office/drawing/2014/main" id="{D49A66D3-16A9-E3DD-5635-F235782D4B38}"/>
              </a:ext>
            </a:extLst>
          </p:cNvPr>
          <p:cNvSpPr txBox="1"/>
          <p:nvPr/>
        </p:nvSpPr>
        <p:spPr>
          <a:xfrm>
            <a:off x="672484" y="3962400"/>
            <a:ext cx="1341411" cy="430887"/>
          </a:xfrm>
          <a:prstGeom prst="rect">
            <a:avLst/>
          </a:prstGeom>
          <a:noFill/>
        </p:spPr>
        <p:txBody>
          <a:bodyPr wrap="square" lIns="0" tIns="0" rIns="0" bIns="0" rtlCol="0">
            <a:spAutoFit/>
          </a:bodyPr>
          <a:lstStyle/>
          <a:p>
            <a:pPr algn="ctr"/>
            <a:r>
              <a:rPr lang="en-US" sz="1400">
                <a:latin typeface="+mj-lt"/>
                <a:cs typeface="Segoe UI"/>
              </a:rPr>
              <a:t>Attack Surface Summary</a:t>
            </a:r>
          </a:p>
        </p:txBody>
      </p:sp>
      <p:sp>
        <p:nvSpPr>
          <p:cNvPr id="9" name="Oval 8">
            <a:extLst>
              <a:ext uri="{FF2B5EF4-FFF2-40B4-BE49-F238E27FC236}">
                <a16:creationId xmlns:a16="http://schemas.microsoft.com/office/drawing/2014/main" id="{C3F2B6DB-C5FF-ED53-6DD6-80C6A78AF2BA}"/>
              </a:ext>
              <a:ext uri="{C183D7F6-B498-43B3-948B-1728B52AA6E4}">
                <adec:decorative xmlns:adec="http://schemas.microsoft.com/office/drawing/2017/decorative" val="1"/>
              </a:ext>
            </a:extLst>
          </p:cNvPr>
          <p:cNvSpPr/>
          <p:nvPr/>
        </p:nvSpPr>
        <p:spPr bwMode="auto">
          <a:xfrm>
            <a:off x="2363958" y="3019972"/>
            <a:ext cx="712343" cy="71234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Shield_EA18" descr="Threat protection, shield">
            <a:extLst>
              <a:ext uri="{FF2B5EF4-FFF2-40B4-BE49-F238E27FC236}">
                <a16:creationId xmlns:a16="http://schemas.microsoft.com/office/drawing/2014/main" id="{6A0AC477-45B8-D829-2FF1-8AD71DBBA1DD}"/>
              </a:ext>
            </a:extLst>
          </p:cNvPr>
          <p:cNvSpPr>
            <a:spLocks noChangeAspect="1"/>
          </p:cNvSpPr>
          <p:nvPr/>
        </p:nvSpPr>
        <p:spPr bwMode="auto">
          <a:xfrm>
            <a:off x="2551734" y="3196858"/>
            <a:ext cx="336791" cy="35857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5875" cap="sq">
            <a:solidFill>
              <a:schemeClr val="bg1"/>
            </a:solidFill>
            <a:prstDash val="solid"/>
            <a:miter lim="800000"/>
            <a:headEnd/>
            <a:tailEnd/>
          </a:ln>
        </p:spPr>
        <p:txBody>
          <a:bodyPr vert="horz" wrap="square" lIns="89642" tIns="44821" rIns="89642" bIns="44821" numCol="1" anchor="t" anchorCtr="0" compatLnSpc="1">
            <a:prstTxWarp prst="textNoShape">
              <a:avLst/>
            </a:prstTxWarp>
          </a:bodyPr>
          <a:lstStyle/>
          <a:p>
            <a:endParaRPr lang="en-US" sz="1730">
              <a:gradFill>
                <a:gsLst>
                  <a:gs pos="0">
                    <a:srgbClr val="505050"/>
                  </a:gs>
                  <a:gs pos="100000">
                    <a:srgbClr val="505050"/>
                  </a:gs>
                </a:gsLst>
              </a:gradFill>
            </a:endParaRPr>
          </a:p>
        </p:txBody>
      </p:sp>
      <p:sp>
        <p:nvSpPr>
          <p:cNvPr id="13" name="TextBox 12">
            <a:extLst>
              <a:ext uri="{FF2B5EF4-FFF2-40B4-BE49-F238E27FC236}">
                <a16:creationId xmlns:a16="http://schemas.microsoft.com/office/drawing/2014/main" id="{1413DFFD-1FC8-B8E0-D55A-A5A6D00DD34C}"/>
              </a:ext>
            </a:extLst>
          </p:cNvPr>
          <p:cNvSpPr txBox="1"/>
          <p:nvPr/>
        </p:nvSpPr>
        <p:spPr>
          <a:xfrm>
            <a:off x="2049423" y="3962400"/>
            <a:ext cx="1341411" cy="430887"/>
          </a:xfrm>
          <a:prstGeom prst="rect">
            <a:avLst/>
          </a:prstGeom>
          <a:noFill/>
        </p:spPr>
        <p:txBody>
          <a:bodyPr wrap="square" lIns="0" tIns="0" rIns="0" bIns="0" rtlCol="0">
            <a:spAutoFit/>
          </a:bodyPr>
          <a:lstStyle/>
          <a:p>
            <a:pPr algn="ctr"/>
            <a:r>
              <a:rPr lang="en-US" sz="1400">
                <a:latin typeface="+mj-lt"/>
                <a:cs typeface="Segoe UI"/>
              </a:rPr>
              <a:t>Security Posture </a:t>
            </a:r>
          </a:p>
        </p:txBody>
      </p:sp>
      <p:sp>
        <p:nvSpPr>
          <p:cNvPr id="10" name="Oval 9">
            <a:extLst>
              <a:ext uri="{FF2B5EF4-FFF2-40B4-BE49-F238E27FC236}">
                <a16:creationId xmlns:a16="http://schemas.microsoft.com/office/drawing/2014/main" id="{8F2925A7-692D-1BDD-2795-3B5F18484A8D}"/>
              </a:ext>
              <a:ext uri="{C183D7F6-B498-43B3-948B-1728B52AA6E4}">
                <adec:decorative xmlns:adec="http://schemas.microsoft.com/office/drawing/2017/decorative" val="1"/>
              </a:ext>
            </a:extLst>
          </p:cNvPr>
          <p:cNvSpPr/>
          <p:nvPr/>
        </p:nvSpPr>
        <p:spPr bwMode="auto">
          <a:xfrm>
            <a:off x="3740897" y="3019972"/>
            <a:ext cx="712343" cy="712343"/>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8" name="Group 17" descr="Secure, safe">
            <a:extLst>
              <a:ext uri="{FF2B5EF4-FFF2-40B4-BE49-F238E27FC236}">
                <a16:creationId xmlns:a16="http://schemas.microsoft.com/office/drawing/2014/main" id="{6B22B8AF-7128-3355-B7DD-722CD60C0100}"/>
              </a:ext>
            </a:extLst>
          </p:cNvPr>
          <p:cNvGrpSpPr/>
          <p:nvPr/>
        </p:nvGrpSpPr>
        <p:grpSpPr>
          <a:xfrm>
            <a:off x="3900810" y="3179886"/>
            <a:ext cx="392517" cy="392514"/>
            <a:chOff x="5457410" y="2558662"/>
            <a:chExt cx="733840" cy="733835"/>
          </a:xfrm>
        </p:grpSpPr>
        <p:sp>
          <p:nvSpPr>
            <p:cNvPr id="19" name="Oval 5">
              <a:extLst>
                <a:ext uri="{FF2B5EF4-FFF2-40B4-BE49-F238E27FC236}">
                  <a16:creationId xmlns:a16="http://schemas.microsoft.com/office/drawing/2014/main" id="{C4846CE9-C383-B52E-31E1-34290762C8E3}"/>
                </a:ext>
              </a:extLst>
            </p:cNvPr>
            <p:cNvSpPr>
              <a:spLocks noChangeArrowheads="1"/>
            </p:cNvSpPr>
            <p:nvPr/>
          </p:nvSpPr>
          <p:spPr bwMode="auto">
            <a:xfrm>
              <a:off x="5457410" y="2558662"/>
              <a:ext cx="733840" cy="733835"/>
            </a:xfrm>
            <a:prstGeom prst="ellipse">
              <a:avLst/>
            </a:pr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30"/>
            </a:p>
          </p:txBody>
        </p:sp>
        <p:grpSp>
          <p:nvGrpSpPr>
            <p:cNvPr id="20" name="Group 19">
              <a:extLst>
                <a:ext uri="{FF2B5EF4-FFF2-40B4-BE49-F238E27FC236}">
                  <a16:creationId xmlns:a16="http://schemas.microsoft.com/office/drawing/2014/main" id="{9C61D789-1BFA-BD7B-FEA4-5B7138DE4C6D}"/>
                </a:ext>
              </a:extLst>
            </p:cNvPr>
            <p:cNvGrpSpPr/>
            <p:nvPr/>
          </p:nvGrpSpPr>
          <p:grpSpPr>
            <a:xfrm>
              <a:off x="5605438" y="2779126"/>
              <a:ext cx="437784" cy="292906"/>
              <a:chOff x="5604816" y="2752972"/>
              <a:chExt cx="437784" cy="292906"/>
            </a:xfrm>
          </p:grpSpPr>
          <p:cxnSp>
            <p:nvCxnSpPr>
              <p:cNvPr id="21" name="Straight Connector 20">
                <a:extLst>
                  <a:ext uri="{FF2B5EF4-FFF2-40B4-BE49-F238E27FC236}">
                    <a16:creationId xmlns:a16="http://schemas.microsoft.com/office/drawing/2014/main" id="{8FCE0C1A-AC18-5067-862B-D98C28D51B48}"/>
                  </a:ext>
                </a:extLst>
              </p:cNvPr>
              <p:cNvCxnSpPr/>
              <p:nvPr/>
            </p:nvCxnSpPr>
            <p:spPr>
              <a:xfrm>
                <a:off x="5604816" y="2891551"/>
                <a:ext cx="144878" cy="154327"/>
              </a:xfrm>
              <a:prstGeom prst="line">
                <a:avLst/>
              </a:pr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2" name="Straight Connector 21">
                <a:extLst>
                  <a:ext uri="{FF2B5EF4-FFF2-40B4-BE49-F238E27FC236}">
                    <a16:creationId xmlns:a16="http://schemas.microsoft.com/office/drawing/2014/main" id="{78B18218-FE1B-AEEC-93FA-A1E0EC600999}"/>
                  </a:ext>
                </a:extLst>
              </p:cNvPr>
              <p:cNvCxnSpPr/>
              <p:nvPr/>
            </p:nvCxnSpPr>
            <p:spPr>
              <a:xfrm flipV="1">
                <a:off x="5749694" y="2752972"/>
                <a:ext cx="292906" cy="292906"/>
              </a:xfrm>
              <a:prstGeom prst="line">
                <a:avLst/>
              </a:pr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sp>
        <p:nvSpPr>
          <p:cNvPr id="14" name="TextBox 13">
            <a:extLst>
              <a:ext uri="{FF2B5EF4-FFF2-40B4-BE49-F238E27FC236}">
                <a16:creationId xmlns:a16="http://schemas.microsoft.com/office/drawing/2014/main" id="{5716A2CB-0C5F-7BC6-51C8-58543B0E6D79}"/>
              </a:ext>
            </a:extLst>
          </p:cNvPr>
          <p:cNvSpPr txBox="1"/>
          <p:nvPr/>
        </p:nvSpPr>
        <p:spPr>
          <a:xfrm>
            <a:off x="3426362" y="3962400"/>
            <a:ext cx="1341411" cy="430887"/>
          </a:xfrm>
          <a:prstGeom prst="rect">
            <a:avLst/>
          </a:prstGeom>
          <a:noFill/>
        </p:spPr>
        <p:txBody>
          <a:bodyPr wrap="square" lIns="0" tIns="0" rIns="0" bIns="0" rtlCol="0">
            <a:spAutoFit/>
          </a:bodyPr>
          <a:lstStyle/>
          <a:p>
            <a:pPr algn="ctr"/>
            <a:r>
              <a:rPr lang="en-US" sz="1400">
                <a:latin typeface="+mj-lt"/>
                <a:cs typeface="Segoe UI"/>
              </a:rPr>
              <a:t>GDPR Compliance</a:t>
            </a:r>
          </a:p>
        </p:txBody>
      </p:sp>
      <p:sp>
        <p:nvSpPr>
          <p:cNvPr id="11" name="Oval 10">
            <a:extLst>
              <a:ext uri="{FF2B5EF4-FFF2-40B4-BE49-F238E27FC236}">
                <a16:creationId xmlns:a16="http://schemas.microsoft.com/office/drawing/2014/main" id="{6381CA59-EB65-27F0-90D2-43207C10C9FD}"/>
              </a:ext>
              <a:ext uri="{C183D7F6-B498-43B3-948B-1728B52AA6E4}">
                <adec:decorative xmlns:adec="http://schemas.microsoft.com/office/drawing/2017/decorative" val="1"/>
              </a:ext>
            </a:extLst>
          </p:cNvPr>
          <p:cNvSpPr/>
          <p:nvPr/>
        </p:nvSpPr>
        <p:spPr bwMode="auto">
          <a:xfrm>
            <a:off x="5117835" y="3019972"/>
            <a:ext cx="712343" cy="712343"/>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5" name="TextBox 14">
            <a:extLst>
              <a:ext uri="{FF2B5EF4-FFF2-40B4-BE49-F238E27FC236}">
                <a16:creationId xmlns:a16="http://schemas.microsoft.com/office/drawing/2014/main" id="{C5A05FEE-9B43-18E5-95BE-0FE327A9C03C}"/>
              </a:ext>
            </a:extLst>
          </p:cNvPr>
          <p:cNvSpPr txBox="1"/>
          <p:nvPr/>
        </p:nvSpPr>
        <p:spPr>
          <a:xfrm>
            <a:off x="4803301" y="3962400"/>
            <a:ext cx="1341411" cy="430887"/>
          </a:xfrm>
          <a:prstGeom prst="rect">
            <a:avLst/>
          </a:prstGeom>
          <a:noFill/>
        </p:spPr>
        <p:txBody>
          <a:bodyPr wrap="square" lIns="0" tIns="0" rIns="0" bIns="0" rtlCol="0">
            <a:spAutoFit/>
          </a:bodyPr>
          <a:lstStyle/>
          <a:p>
            <a:pPr algn="ctr"/>
            <a:r>
              <a:rPr lang="en-US" sz="1400">
                <a:latin typeface="+mj-lt"/>
                <a:cs typeface="Segoe UI"/>
              </a:rPr>
              <a:t>OWASP </a:t>
            </a:r>
            <a:br>
              <a:rPr lang="en-US" sz="1400">
                <a:latin typeface="+mj-lt"/>
                <a:cs typeface="Segoe UI"/>
              </a:rPr>
            </a:br>
            <a:r>
              <a:rPr lang="en-US" sz="1400">
                <a:latin typeface="+mj-lt"/>
                <a:cs typeface="Segoe UI"/>
              </a:rPr>
              <a:t>Top 10</a:t>
            </a:r>
          </a:p>
        </p:txBody>
      </p:sp>
      <p:sp>
        <p:nvSpPr>
          <p:cNvPr id="5" name="Content Placeholder 2">
            <a:extLst>
              <a:ext uri="{FF2B5EF4-FFF2-40B4-BE49-F238E27FC236}">
                <a16:creationId xmlns:a16="http://schemas.microsoft.com/office/drawing/2014/main" id="{A9D10ACB-1618-EB17-45CD-5E8E543579D8}"/>
              </a:ext>
            </a:extLst>
          </p:cNvPr>
          <p:cNvSpPr txBox="1">
            <a:spLocks/>
          </p:cNvSpPr>
          <p:nvPr/>
        </p:nvSpPr>
        <p:spPr>
          <a:xfrm>
            <a:off x="588262" y="4943904"/>
            <a:ext cx="5799285" cy="492443"/>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600">
                <a:cs typeface="Segoe UI"/>
              </a:rPr>
              <a:t>These dashboards are comprised of details from the Approved Inventory. Inventory in other states are not included.</a:t>
            </a:r>
          </a:p>
        </p:txBody>
      </p:sp>
      <p:pic>
        <p:nvPicPr>
          <p:cNvPr id="4" name="Picture 5" descr="screenshot">
            <a:extLst>
              <a:ext uri="{FF2B5EF4-FFF2-40B4-BE49-F238E27FC236}">
                <a16:creationId xmlns:a16="http://schemas.microsoft.com/office/drawing/2014/main" id="{22122B6A-89B5-044F-E915-CD355D002B9B}"/>
              </a:ext>
            </a:extLst>
          </p:cNvPr>
          <p:cNvPicPr>
            <a:picLocks noChangeAspect="1"/>
          </p:cNvPicPr>
          <p:nvPr/>
        </p:nvPicPr>
        <p:blipFill rotWithShape="1">
          <a:blip r:embed="rId3"/>
          <a:srcRect l="1571" r="24126" b="974"/>
          <a:stretch/>
        </p:blipFill>
        <p:spPr>
          <a:xfrm>
            <a:off x="8098753" y="494844"/>
            <a:ext cx="3098678" cy="5811129"/>
          </a:xfrm>
          <a:prstGeom prst="rect">
            <a:avLst/>
          </a:prstGeom>
          <a:ln>
            <a:solidFill>
              <a:schemeClr val="bg2">
                <a:lumMod val="90000"/>
              </a:schemeClr>
            </a:solidFill>
          </a:ln>
          <a:effectLst/>
        </p:spPr>
      </p:pic>
      <p:sp>
        <p:nvSpPr>
          <p:cNvPr id="25" name="Graphic 29" descr="Limit access, warning sign">
            <a:extLst>
              <a:ext uri="{FF2B5EF4-FFF2-40B4-BE49-F238E27FC236}">
                <a16:creationId xmlns:a16="http://schemas.microsoft.com/office/drawing/2014/main" id="{3324617B-0012-3115-4643-E78873EDA5A0}"/>
              </a:ext>
            </a:extLst>
          </p:cNvPr>
          <p:cNvSpPr/>
          <p:nvPr/>
        </p:nvSpPr>
        <p:spPr>
          <a:xfrm>
            <a:off x="5300660" y="3202798"/>
            <a:ext cx="346692" cy="346691"/>
          </a:xfrm>
          <a:custGeom>
            <a:avLst/>
            <a:gdLst>
              <a:gd name="connsiteX0" fmla="*/ -236 w 268605"/>
              <a:gd name="connsiteY0" fmla="*/ 268164 h 268604"/>
              <a:gd name="connsiteX1" fmla="*/ 134162 w 268605"/>
              <a:gd name="connsiteY1" fmla="*/ -441 h 268604"/>
              <a:gd name="connsiteX2" fmla="*/ 268369 w 268605"/>
              <a:gd name="connsiteY2" fmla="*/ 268164 h 268604"/>
              <a:gd name="connsiteX3" fmla="*/ -236 w 268605"/>
              <a:gd name="connsiteY3" fmla="*/ 268164 h 268604"/>
              <a:gd name="connsiteX4" fmla="*/ 134162 w 268605"/>
              <a:gd name="connsiteY4" fmla="*/ 77664 h 268604"/>
              <a:gd name="connsiteX5" fmla="*/ 134162 w 268605"/>
              <a:gd name="connsiteY5" fmla="*/ 178915 h 268604"/>
              <a:gd name="connsiteX6" fmla="*/ 134162 w 268605"/>
              <a:gd name="connsiteY6" fmla="*/ 217968 h 268604"/>
              <a:gd name="connsiteX7" fmla="*/ 134162 w 268605"/>
              <a:gd name="connsiteY7" fmla="*/ 238065 h 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605" h="268604">
                <a:moveTo>
                  <a:pt x="-236" y="268164"/>
                </a:moveTo>
                <a:lnTo>
                  <a:pt x="134162" y="-441"/>
                </a:lnTo>
                <a:lnTo>
                  <a:pt x="268369" y="268164"/>
                </a:lnTo>
                <a:lnTo>
                  <a:pt x="-236" y="268164"/>
                </a:lnTo>
                <a:moveTo>
                  <a:pt x="134162" y="77664"/>
                </a:moveTo>
                <a:lnTo>
                  <a:pt x="134162" y="178915"/>
                </a:lnTo>
                <a:moveTo>
                  <a:pt x="134162" y="217968"/>
                </a:moveTo>
                <a:lnTo>
                  <a:pt x="134162" y="238065"/>
                </a:ln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30"/>
          </a:p>
        </p:txBody>
      </p:sp>
    </p:spTree>
    <p:extLst>
      <p:ext uri="{BB962C8B-B14F-4D97-AF65-F5344CB8AC3E}">
        <p14:creationId xmlns:p14="http://schemas.microsoft.com/office/powerpoint/2010/main" val="116072372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p:txBody>
          <a:bodyPr/>
          <a:lstStyle/>
          <a:p>
            <a:r>
              <a:rPr lang="en-US" dirty="0"/>
              <a:t>What are Jupyter Notebooks?</a:t>
            </a: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8264" y="1605923"/>
            <a:ext cx="5620176" cy="4456605"/>
          </a:xfrm>
        </p:spPr>
        <p:txBody>
          <a:bodyPr/>
          <a:lstStyle/>
          <a:p>
            <a:pPr marL="342900" indent="-342900">
              <a:buFont typeface="Wingdings" panose="05000000000000000000" pitchFamily="2" charset="2"/>
              <a:buChar char="§"/>
            </a:pPr>
            <a:r>
              <a:rPr lang="en-US" sz="2000" dirty="0"/>
              <a:t>Jupyter Notebooks are </a:t>
            </a:r>
            <a:r>
              <a:rPr lang="en-US" sz="2000" b="1" i="1" dirty="0"/>
              <a:t>NOT</a:t>
            </a:r>
            <a:r>
              <a:rPr lang="en-US" sz="2000" dirty="0"/>
              <a:t> a Microsoft product, but they are used in Sentinel (and other products)</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2000" dirty="0"/>
              <a:t>Open-source web applications based on </a:t>
            </a:r>
            <a:r>
              <a:rPr lang="en-US" sz="2000" b="1" dirty="0" err="1"/>
              <a:t>JU</a:t>
            </a:r>
            <a:r>
              <a:rPr lang="en-US" sz="2000" dirty="0" err="1"/>
              <a:t>lia</a:t>
            </a:r>
            <a:r>
              <a:rPr lang="en-US" sz="2000" dirty="0"/>
              <a:t>, </a:t>
            </a:r>
            <a:r>
              <a:rPr lang="en-US" sz="2000" b="1" dirty="0" err="1"/>
              <a:t>PYT</a:t>
            </a:r>
            <a:r>
              <a:rPr lang="en-US" sz="2000" dirty="0" err="1"/>
              <a:t>hon</a:t>
            </a:r>
            <a:r>
              <a:rPr lang="en-US" sz="2000" dirty="0"/>
              <a:t> and </a:t>
            </a:r>
            <a:r>
              <a:rPr lang="en-US" sz="2000" b="1" dirty="0"/>
              <a:t>R</a:t>
            </a:r>
          </a:p>
          <a:p>
            <a:pPr marL="342900" indent="-342900">
              <a:buFont typeface="Wingdings" panose="05000000000000000000" pitchFamily="2" charset="2"/>
              <a:buChar char="§"/>
            </a:pPr>
            <a:endParaRPr lang="en-US" sz="1600" b="1" dirty="0"/>
          </a:p>
          <a:p>
            <a:pPr marL="342900" indent="-342900">
              <a:buFont typeface="Wingdings" panose="05000000000000000000" pitchFamily="2" charset="2"/>
              <a:buChar char="§"/>
            </a:pPr>
            <a:r>
              <a:rPr lang="en-US" sz="2000" dirty="0"/>
              <a:t>Notebooks are documents that contain live code, equations, visualizations, and narrative text</a:t>
            </a:r>
          </a:p>
          <a:p>
            <a:pPr marL="342900" indent="-342900">
              <a:buFont typeface="Wingdings" panose="05000000000000000000" pitchFamily="2" charset="2"/>
              <a:buChar char="§"/>
            </a:pPr>
            <a:endParaRPr lang="en-US" sz="1600" dirty="0"/>
          </a:p>
          <a:p>
            <a:pPr marL="342900" indent="-342900">
              <a:buFont typeface="Wingdings" panose="05000000000000000000" pitchFamily="2" charset="2"/>
              <a:buChar char="§"/>
            </a:pPr>
            <a:r>
              <a:rPr lang="en-US" sz="2000" dirty="0"/>
              <a:t>Originally used for data science, stock market predictions, astronomy, </a:t>
            </a:r>
            <a:r>
              <a:rPr lang="en-US" sz="2000" dirty="0" err="1"/>
              <a:t>etc</a:t>
            </a:r>
            <a:r>
              <a:rPr lang="en-US" sz="2000" dirty="0"/>
              <a:t>…but have found a niche in cybersecurity</a:t>
            </a:r>
          </a:p>
        </p:txBody>
      </p:sp>
      <p:pic>
        <p:nvPicPr>
          <p:cNvPr id="5" name="Picture 4">
            <a:extLst>
              <a:ext uri="{FF2B5EF4-FFF2-40B4-BE49-F238E27FC236}">
                <a16:creationId xmlns:a16="http://schemas.microsoft.com/office/drawing/2014/main" id="{98E1791E-4273-4CAA-2E1F-0115F74A60A2}"/>
              </a:ext>
            </a:extLst>
          </p:cNvPr>
          <p:cNvPicPr>
            <a:picLocks noChangeAspect="1"/>
          </p:cNvPicPr>
          <p:nvPr/>
        </p:nvPicPr>
        <p:blipFill>
          <a:blip r:embed="rId3"/>
          <a:stretch>
            <a:fillRect/>
          </a:stretch>
        </p:blipFill>
        <p:spPr>
          <a:xfrm>
            <a:off x="6571824" y="1228725"/>
            <a:ext cx="5620176" cy="48667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0875999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p:txBody>
          <a:bodyPr/>
          <a:lstStyle/>
          <a:p>
            <a:r>
              <a:rPr lang="en-US" dirty="0"/>
              <a:t>Creating an EASM Azure Resource</a:t>
            </a: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8262" y="1402710"/>
            <a:ext cx="5784829" cy="5059847"/>
          </a:xfrm>
        </p:spPr>
        <p:txBody>
          <a:bodyPr/>
          <a:lstStyle/>
          <a:p>
            <a:pPr marL="342900" indent="-342900">
              <a:buFont typeface="Wingdings" panose="05000000000000000000" pitchFamily="2" charset="2"/>
              <a:buChar char="§"/>
            </a:pPr>
            <a:r>
              <a:rPr lang="en-US" sz="2400" dirty="0"/>
              <a:t>Two steps involved:</a:t>
            </a:r>
          </a:p>
          <a:p>
            <a:pPr marL="571500" lvl="1" indent="-342900">
              <a:buFont typeface="Wingdings" panose="05000000000000000000" pitchFamily="2" charset="2"/>
              <a:buChar char="§"/>
            </a:pPr>
            <a:r>
              <a:rPr lang="en-US" dirty="0"/>
              <a:t>Create a resource group</a:t>
            </a:r>
          </a:p>
          <a:p>
            <a:pPr marL="571500" lvl="1" indent="-342900">
              <a:buFont typeface="Wingdings" panose="05000000000000000000" pitchFamily="2" charset="2"/>
              <a:buChar char="§"/>
            </a:pPr>
            <a:r>
              <a:rPr lang="en-US" dirty="0"/>
              <a:t>Create an EASM resource in the resource group</a:t>
            </a:r>
          </a:p>
          <a:p>
            <a:pPr marL="342900" indent="-342900">
              <a:buFont typeface="Wingdings" panose="05000000000000000000" pitchFamily="2" charset="2"/>
              <a:buChar char="§"/>
            </a:pPr>
            <a:endParaRPr lang="en-US" sz="1800" dirty="0"/>
          </a:p>
          <a:p>
            <a:pPr marL="342900" indent="-342900">
              <a:buFont typeface="Wingdings" panose="05000000000000000000" pitchFamily="2" charset="2"/>
              <a:buChar char="§"/>
            </a:pPr>
            <a:r>
              <a:rPr lang="en-US" sz="2400" dirty="0"/>
              <a:t>Creating the EASM can be done 2 different ways:</a:t>
            </a:r>
          </a:p>
          <a:p>
            <a:pPr marL="571500" lvl="1" indent="-342900">
              <a:buFont typeface="Wingdings" panose="05000000000000000000" pitchFamily="2" charset="2"/>
              <a:buChar char="§"/>
            </a:pPr>
            <a:r>
              <a:rPr lang="en-US" dirty="0"/>
              <a:t>Select attack surface of one of 25,000 organizations already mapped</a:t>
            </a:r>
          </a:p>
          <a:p>
            <a:pPr marL="571500" lvl="1" indent="-342900">
              <a:buFont typeface="Wingdings" panose="05000000000000000000" pitchFamily="2" charset="2"/>
              <a:buChar char="§"/>
            </a:pPr>
            <a:r>
              <a:rPr lang="en-US" dirty="0"/>
              <a:t>Create a custom discovery, providing “seed” information” (domains, hosts, IP’s, </a:t>
            </a:r>
            <a:r>
              <a:rPr lang="en-US" dirty="0" err="1"/>
              <a:t>etc</a:t>
            </a:r>
            <a:r>
              <a:rPr lang="en-US" dirty="0"/>
              <a:t>…)</a:t>
            </a:r>
          </a:p>
          <a:p>
            <a:pPr marL="342900" indent="-342900">
              <a:buFont typeface="Wingdings" panose="05000000000000000000" pitchFamily="2" charset="2"/>
              <a:buChar char="§"/>
            </a:pPr>
            <a:endParaRPr lang="en-US" sz="1800" dirty="0"/>
          </a:p>
          <a:p>
            <a:pPr marL="342900" indent="-342900">
              <a:buFont typeface="Wingdings" panose="05000000000000000000" pitchFamily="2" charset="2"/>
              <a:buChar char="§"/>
            </a:pPr>
            <a:r>
              <a:rPr lang="en-US" sz="2400" dirty="0"/>
              <a:t>Building the attack surface will take 24-48 hours</a:t>
            </a:r>
          </a:p>
        </p:txBody>
      </p:sp>
      <p:pic>
        <p:nvPicPr>
          <p:cNvPr id="5" name="Picture 4">
            <a:extLst>
              <a:ext uri="{FF2B5EF4-FFF2-40B4-BE49-F238E27FC236}">
                <a16:creationId xmlns:a16="http://schemas.microsoft.com/office/drawing/2014/main" id="{9E41FAF2-8FBC-40A3-E105-467CD8144D09}"/>
              </a:ext>
            </a:extLst>
          </p:cNvPr>
          <p:cNvPicPr>
            <a:picLocks noChangeAspect="1"/>
          </p:cNvPicPr>
          <p:nvPr/>
        </p:nvPicPr>
        <p:blipFill>
          <a:blip r:embed="rId3"/>
          <a:stretch>
            <a:fillRect/>
          </a:stretch>
        </p:blipFill>
        <p:spPr>
          <a:xfrm>
            <a:off x="6797223" y="1386892"/>
            <a:ext cx="5260875" cy="44874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172556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p:txBody>
          <a:bodyPr/>
          <a:lstStyle/>
          <a:p>
            <a:r>
              <a:rPr lang="en-US" dirty="0"/>
              <a:t>Understanding inventory assets and billing</a:t>
            </a: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6390" y="1517374"/>
            <a:ext cx="4401246" cy="4579715"/>
          </a:xfrm>
        </p:spPr>
        <p:txBody>
          <a:bodyPr/>
          <a:lstStyle/>
          <a:p>
            <a:pPr marL="457200" indent="-457200">
              <a:buFont typeface="Wingdings" panose="05000000000000000000" pitchFamily="2" charset="2"/>
              <a:buChar char="§"/>
            </a:pPr>
            <a:r>
              <a:rPr lang="en-US" sz="2400" dirty="0"/>
              <a:t>After onboarding EASM, customers get a 30-day free trial, after which they are charged for billable assets</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r>
              <a:rPr lang="en-US" sz="2400" dirty="0"/>
              <a:t>Only approved asset types are considered billable:</a:t>
            </a:r>
          </a:p>
          <a:p>
            <a:pPr marL="685800" lvl="1" indent="-457200">
              <a:buFont typeface="Wingdings" panose="05000000000000000000" pitchFamily="2" charset="2"/>
              <a:buChar char="§"/>
            </a:pPr>
            <a:r>
              <a:rPr lang="en-US" dirty="0"/>
              <a:t>Approved hosts</a:t>
            </a:r>
          </a:p>
          <a:p>
            <a:pPr marL="685800" lvl="1" indent="-457200">
              <a:buFont typeface="Wingdings" panose="05000000000000000000" pitchFamily="2" charset="2"/>
              <a:buChar char="§"/>
            </a:pPr>
            <a:r>
              <a:rPr lang="en-US" dirty="0"/>
              <a:t>Approved domains</a:t>
            </a:r>
          </a:p>
          <a:p>
            <a:pPr marL="685800" lvl="1" indent="-457200">
              <a:buFont typeface="Wingdings" panose="05000000000000000000" pitchFamily="2" charset="2"/>
              <a:buChar char="§"/>
            </a:pPr>
            <a:r>
              <a:rPr lang="en-US" dirty="0"/>
              <a:t>Approved IP addresses</a:t>
            </a:r>
          </a:p>
        </p:txBody>
      </p:sp>
      <p:pic>
        <p:nvPicPr>
          <p:cNvPr id="5" name="Picture 4">
            <a:extLst>
              <a:ext uri="{FF2B5EF4-FFF2-40B4-BE49-F238E27FC236}">
                <a16:creationId xmlns:a16="http://schemas.microsoft.com/office/drawing/2014/main" id="{D9F5D9BD-D146-435B-F12C-BD6801CBE687}"/>
              </a:ext>
            </a:extLst>
          </p:cNvPr>
          <p:cNvPicPr>
            <a:picLocks noChangeAspect="1"/>
          </p:cNvPicPr>
          <p:nvPr/>
        </p:nvPicPr>
        <p:blipFill>
          <a:blip r:embed="rId3"/>
          <a:stretch>
            <a:fillRect/>
          </a:stretch>
        </p:blipFill>
        <p:spPr>
          <a:xfrm>
            <a:off x="5377157" y="1158758"/>
            <a:ext cx="6442902" cy="54452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135061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p:txBody>
          <a:bodyPr/>
          <a:lstStyle/>
          <a:p>
            <a:r>
              <a:rPr lang="en-US" dirty="0"/>
              <a:t>Viewing the attack surface</a:t>
            </a: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6390" y="1434370"/>
            <a:ext cx="5193639" cy="2363724"/>
          </a:xfrm>
        </p:spPr>
        <p:txBody>
          <a:bodyPr/>
          <a:lstStyle/>
          <a:p>
            <a:pPr marL="457200" indent="-457200">
              <a:buFont typeface="Wingdings" panose="05000000000000000000" pitchFamily="2" charset="2"/>
              <a:buChar char="§"/>
            </a:pPr>
            <a:r>
              <a:rPr lang="en-US" dirty="0"/>
              <a:t>Results are presented by:</a:t>
            </a:r>
          </a:p>
          <a:p>
            <a:pPr marL="571500" lvl="1" indent="-342900">
              <a:buFont typeface="Wingdings" panose="05000000000000000000" pitchFamily="2" charset="2"/>
              <a:buChar char="§"/>
            </a:pPr>
            <a:r>
              <a:rPr lang="en-US" dirty="0"/>
              <a:t>Asset type</a:t>
            </a:r>
          </a:p>
          <a:p>
            <a:pPr marL="571500" lvl="1" indent="-342900">
              <a:buFont typeface="Wingdings" panose="05000000000000000000" pitchFamily="2" charset="2"/>
              <a:buChar char="§"/>
            </a:pPr>
            <a:r>
              <a:rPr lang="en-US" dirty="0" err="1"/>
              <a:t>Queryable</a:t>
            </a:r>
            <a:r>
              <a:rPr lang="en-US" dirty="0"/>
              <a:t> inventory</a:t>
            </a:r>
          </a:p>
          <a:p>
            <a:pPr marL="571500" lvl="1" indent="-342900">
              <a:buFont typeface="Wingdings" panose="05000000000000000000" pitchFamily="2" charset="2"/>
              <a:buChar char="§"/>
            </a:pPr>
            <a:r>
              <a:rPr lang="en-US" i="0" dirty="0">
                <a:solidFill>
                  <a:srgbClr val="323130"/>
                </a:solidFill>
                <a:effectLst/>
              </a:rPr>
              <a:t>Dashboards to evaluate your Security Posture &amp; Risk</a:t>
            </a:r>
          </a:p>
          <a:p>
            <a:endParaRPr lang="en-US" dirty="0"/>
          </a:p>
        </p:txBody>
      </p:sp>
      <p:pic>
        <p:nvPicPr>
          <p:cNvPr id="6" name="Picture 5">
            <a:extLst>
              <a:ext uri="{FF2B5EF4-FFF2-40B4-BE49-F238E27FC236}">
                <a16:creationId xmlns:a16="http://schemas.microsoft.com/office/drawing/2014/main" id="{1A7513F8-0295-06F1-90A5-48D266C00990}"/>
              </a:ext>
            </a:extLst>
          </p:cNvPr>
          <p:cNvPicPr>
            <a:picLocks noChangeAspect="1"/>
          </p:cNvPicPr>
          <p:nvPr/>
        </p:nvPicPr>
        <p:blipFill>
          <a:blip r:embed="rId3"/>
          <a:stretch>
            <a:fillRect/>
          </a:stretch>
        </p:blipFill>
        <p:spPr>
          <a:xfrm>
            <a:off x="230686" y="3600641"/>
            <a:ext cx="6433250" cy="1013825"/>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F0D71728-E96D-93A7-B513-505CC03A679E}"/>
              </a:ext>
            </a:extLst>
          </p:cNvPr>
          <p:cNvPicPr>
            <a:picLocks noChangeAspect="1"/>
          </p:cNvPicPr>
          <p:nvPr/>
        </p:nvPicPr>
        <p:blipFill>
          <a:blip r:embed="rId4"/>
          <a:stretch>
            <a:fillRect/>
          </a:stretch>
        </p:blipFill>
        <p:spPr>
          <a:xfrm>
            <a:off x="6958849" y="1011198"/>
            <a:ext cx="5130866" cy="4928532"/>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7D510651-48AE-690F-F43E-9B7C6F7F3B85}"/>
              </a:ext>
            </a:extLst>
          </p:cNvPr>
          <p:cNvPicPr>
            <a:picLocks noChangeAspect="1"/>
          </p:cNvPicPr>
          <p:nvPr/>
        </p:nvPicPr>
        <p:blipFill>
          <a:blip r:embed="rId5"/>
          <a:stretch>
            <a:fillRect/>
          </a:stretch>
        </p:blipFill>
        <p:spPr>
          <a:xfrm>
            <a:off x="230686" y="4960427"/>
            <a:ext cx="6433250" cy="7618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1464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D8DE7-E956-5EB4-8575-761E7EB70582}"/>
              </a:ext>
            </a:extLst>
          </p:cNvPr>
          <p:cNvSpPr>
            <a:spLocks noGrp="1"/>
          </p:cNvSpPr>
          <p:nvPr>
            <p:ph type="title"/>
          </p:nvPr>
        </p:nvSpPr>
        <p:spPr/>
        <p:txBody>
          <a:bodyPr/>
          <a:lstStyle/>
          <a:p>
            <a:r>
              <a:rPr lang="en-US" dirty="0">
                <a:cs typeface="Segoe UI"/>
              </a:rPr>
              <a:t>Deleting a resource</a:t>
            </a:r>
            <a:endParaRPr lang="en-US" dirty="0"/>
          </a:p>
        </p:txBody>
      </p:sp>
      <p:sp>
        <p:nvSpPr>
          <p:cNvPr id="4" name="TextBox 3">
            <a:extLst>
              <a:ext uri="{FF2B5EF4-FFF2-40B4-BE49-F238E27FC236}">
                <a16:creationId xmlns:a16="http://schemas.microsoft.com/office/drawing/2014/main" id="{2E74F6DE-4F14-884D-8189-32DECF0E62EA}"/>
              </a:ext>
            </a:extLst>
          </p:cNvPr>
          <p:cNvSpPr txBox="1"/>
          <p:nvPr/>
        </p:nvSpPr>
        <p:spPr>
          <a:xfrm>
            <a:off x="584200" y="1254703"/>
            <a:ext cx="9185656" cy="615553"/>
          </a:xfrm>
          <a:prstGeom prst="rect">
            <a:avLst/>
          </a:prstGeom>
          <a:noFill/>
        </p:spPr>
        <p:txBody>
          <a:bodyPr wrap="none" lIns="0" tIns="0" rIns="0" bIns="0" rtlCol="0">
            <a:spAutoFit/>
          </a:bodyPr>
          <a:lstStyle/>
          <a:p>
            <a:pPr algn="l"/>
            <a:r>
              <a:rPr lang="en-US" sz="2000" dirty="0"/>
              <a:t>You can delete the resource within the resource itself or at the subscription level.</a:t>
            </a:r>
          </a:p>
          <a:p>
            <a:pPr algn="l"/>
            <a:r>
              <a:rPr lang="en-US" sz="2000" dirty="0"/>
              <a:t>To delete the resource from the resource:</a:t>
            </a:r>
          </a:p>
        </p:txBody>
      </p:sp>
      <p:grpSp>
        <p:nvGrpSpPr>
          <p:cNvPr id="6" name="Group 5" descr="screenshot">
            <a:extLst>
              <a:ext uri="{FF2B5EF4-FFF2-40B4-BE49-F238E27FC236}">
                <a16:creationId xmlns:a16="http://schemas.microsoft.com/office/drawing/2014/main" id="{2F0D1BC8-3C0D-15CE-DEB9-18FADD4681D0}"/>
              </a:ext>
            </a:extLst>
          </p:cNvPr>
          <p:cNvGrpSpPr/>
          <p:nvPr/>
        </p:nvGrpSpPr>
        <p:grpSpPr>
          <a:xfrm>
            <a:off x="1809400" y="2026654"/>
            <a:ext cx="7372437" cy="4683150"/>
            <a:chOff x="813020" y="2556375"/>
            <a:chExt cx="4747947" cy="3176767"/>
          </a:xfrm>
        </p:grpSpPr>
        <p:pic>
          <p:nvPicPr>
            <p:cNvPr id="16" name="Picture 15" descr="Graphical user interface, text, application, email&#10;&#10;Description automatically generated">
              <a:extLst>
                <a:ext uri="{FF2B5EF4-FFF2-40B4-BE49-F238E27FC236}">
                  <a16:creationId xmlns:a16="http://schemas.microsoft.com/office/drawing/2014/main" id="{5391FDC8-7271-2E37-03DD-D10FAD561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20" y="2556375"/>
              <a:ext cx="4747947" cy="3176767"/>
            </a:xfrm>
            <a:prstGeom prst="rect">
              <a:avLst/>
            </a:prstGeom>
            <a:ln>
              <a:noFill/>
            </a:ln>
            <a:effectLst>
              <a:outerShdw blurRad="190500" algn="tl" rotWithShape="0">
                <a:srgbClr val="000000">
                  <a:alpha val="70000"/>
                </a:srgbClr>
              </a:outerShdw>
            </a:effectLst>
          </p:spPr>
        </p:pic>
        <p:sp>
          <p:nvSpPr>
            <p:cNvPr id="10" name="Rectangle 9">
              <a:extLst>
                <a:ext uri="{FF2B5EF4-FFF2-40B4-BE49-F238E27FC236}">
                  <a16:creationId xmlns:a16="http://schemas.microsoft.com/office/drawing/2014/main" id="{27531DB7-A798-09B8-6249-7736C4EAC19D}"/>
                </a:ext>
                <a:ext uri="{C183D7F6-B498-43B3-948B-1728B52AA6E4}">
                  <adec:decorative xmlns:adec="http://schemas.microsoft.com/office/drawing/2017/decorative" val="1"/>
                </a:ext>
              </a:extLst>
            </p:cNvPr>
            <p:cNvSpPr/>
            <p:nvPr/>
          </p:nvSpPr>
          <p:spPr bwMode="auto">
            <a:xfrm>
              <a:off x="4860370" y="2568282"/>
              <a:ext cx="692189" cy="12967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1" name="Rectangle: Rounded Corners 20">
              <a:extLst>
                <a:ext uri="{FF2B5EF4-FFF2-40B4-BE49-F238E27FC236}">
                  <a16:creationId xmlns:a16="http://schemas.microsoft.com/office/drawing/2014/main" id="{A80F48CD-D8AF-CB8E-0100-59A7A20D2D3E}"/>
                </a:ext>
              </a:extLst>
            </p:cNvPr>
            <p:cNvSpPr/>
            <p:nvPr/>
          </p:nvSpPr>
          <p:spPr bwMode="auto">
            <a:xfrm>
              <a:off x="2026443" y="3186112"/>
              <a:ext cx="478631" cy="133351"/>
            </a:xfrm>
            <a:prstGeom prst="roundRect">
              <a:avLst>
                <a:gd name="adj" fmla="val 6616"/>
              </a:avLst>
            </a:prstGeom>
            <a:no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16748457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69E03-2662-B982-9D36-94F21CB44AAB}"/>
              </a:ext>
            </a:extLst>
          </p:cNvPr>
          <p:cNvSpPr>
            <a:spLocks noGrp="1"/>
          </p:cNvSpPr>
          <p:nvPr>
            <p:ph type="title"/>
          </p:nvPr>
        </p:nvSpPr>
        <p:spPr>
          <a:xfrm>
            <a:off x="585216" y="2915882"/>
            <a:ext cx="9144000" cy="941796"/>
          </a:xfrm>
        </p:spPr>
        <p:txBody>
          <a:bodyPr/>
          <a:lstStyle/>
          <a:p>
            <a:r>
              <a:rPr lang="en-US" dirty="0"/>
              <a:t>DEMO</a:t>
            </a:r>
            <a:br>
              <a:rPr lang="en-US" dirty="0"/>
            </a:br>
            <a:r>
              <a:rPr lang="en-US" sz="3200" i="1" dirty="0"/>
              <a:t>Defender for External Attack Surface Management</a:t>
            </a:r>
            <a:endParaRPr lang="en-US" i="1" dirty="0"/>
          </a:p>
        </p:txBody>
      </p:sp>
    </p:spTree>
    <p:extLst>
      <p:ext uri="{BB962C8B-B14F-4D97-AF65-F5344CB8AC3E}">
        <p14:creationId xmlns:p14="http://schemas.microsoft.com/office/powerpoint/2010/main" val="278773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D902D-1333-463E-BB5A-2BE7D4FBAA17}"/>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29563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p:txBody>
          <a:bodyPr/>
          <a:lstStyle/>
          <a:p>
            <a:r>
              <a:rPr lang="en-US" dirty="0"/>
              <a:t>How to leverage Jupyter Notebooks with Sentinel</a:t>
            </a: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6389" y="1434370"/>
            <a:ext cx="10538811" cy="4862870"/>
          </a:xfrm>
        </p:spPr>
        <p:txBody>
          <a:bodyPr/>
          <a:lstStyle/>
          <a:p>
            <a:pPr marL="457200" indent="-457200" algn="l">
              <a:buFont typeface="Wingdings" panose="05000000000000000000" pitchFamily="2" charset="2"/>
              <a:buChar char="§"/>
            </a:pPr>
            <a:r>
              <a:rPr lang="en-US" b="1" i="0" dirty="0">
                <a:solidFill>
                  <a:srgbClr val="333333"/>
                </a:solidFill>
                <a:effectLst/>
                <a:latin typeface="SegoeUI"/>
              </a:rPr>
              <a:t>Storage of investigation artifacts</a:t>
            </a:r>
          </a:p>
          <a:p>
            <a:pPr marL="685800" lvl="1" indent="-457200">
              <a:buFont typeface="Wingdings" panose="05000000000000000000" pitchFamily="2" charset="2"/>
              <a:buChar char="§"/>
            </a:pPr>
            <a:r>
              <a:rPr lang="en-US" sz="2400" dirty="0">
                <a:solidFill>
                  <a:srgbClr val="333333"/>
                </a:solidFill>
                <a:latin typeface="SegoeUI"/>
              </a:rPr>
              <a:t>Store and collect evidence to improve response time</a:t>
            </a:r>
            <a:r>
              <a:rPr lang="en-US" sz="2400" i="0" dirty="0">
                <a:solidFill>
                  <a:srgbClr val="333333"/>
                </a:solidFill>
                <a:effectLst/>
                <a:latin typeface="SegoeUI"/>
              </a:rPr>
              <a:t> for next event</a:t>
            </a:r>
          </a:p>
          <a:p>
            <a:pPr marL="457200" indent="-457200" algn="l">
              <a:buFont typeface="Wingdings" panose="05000000000000000000" pitchFamily="2" charset="2"/>
              <a:buChar char="§"/>
            </a:pPr>
            <a:r>
              <a:rPr lang="en-US" b="1" i="0" dirty="0">
                <a:solidFill>
                  <a:srgbClr val="333333"/>
                </a:solidFill>
                <a:effectLst/>
                <a:latin typeface="SegoeUI"/>
              </a:rPr>
              <a:t>Interactive scripting tool</a:t>
            </a:r>
            <a:r>
              <a:rPr lang="en-US" b="0" i="0" dirty="0">
                <a:solidFill>
                  <a:srgbClr val="333333"/>
                </a:solidFill>
                <a:effectLst/>
                <a:latin typeface="SegoeUI"/>
              </a:rPr>
              <a:t> </a:t>
            </a:r>
          </a:p>
          <a:p>
            <a:pPr marL="685800" lvl="1" indent="-457200">
              <a:buFont typeface="Wingdings" panose="05000000000000000000" pitchFamily="2" charset="2"/>
              <a:buChar char="§"/>
            </a:pPr>
            <a:r>
              <a:rPr lang="en-US" sz="2400" dirty="0">
                <a:solidFill>
                  <a:srgbClr val="333333"/>
                </a:solidFill>
                <a:latin typeface="SegoeUI"/>
              </a:rPr>
              <a:t>Can be used to process stored scripts and store results inline for investigations</a:t>
            </a:r>
            <a:endParaRPr lang="en-US" sz="2400" b="0" i="0" dirty="0">
              <a:solidFill>
                <a:srgbClr val="333333"/>
              </a:solidFill>
              <a:effectLst/>
              <a:latin typeface="SegoeUI"/>
            </a:endParaRPr>
          </a:p>
          <a:p>
            <a:pPr marL="457200" indent="-457200" algn="l">
              <a:buFont typeface="Wingdings" panose="05000000000000000000" pitchFamily="2" charset="2"/>
              <a:buChar char="§"/>
            </a:pPr>
            <a:r>
              <a:rPr lang="en-US" b="1" dirty="0">
                <a:solidFill>
                  <a:srgbClr val="333333"/>
                </a:solidFill>
                <a:latin typeface="SegoeUI"/>
              </a:rPr>
              <a:t>I</a:t>
            </a:r>
            <a:r>
              <a:rPr lang="en-US" b="1" i="0" dirty="0">
                <a:solidFill>
                  <a:srgbClr val="333333"/>
                </a:solidFill>
                <a:effectLst/>
                <a:latin typeface="SegoeUI"/>
              </a:rPr>
              <a:t>nteroperability with multiple programming interfaces</a:t>
            </a:r>
            <a:endParaRPr lang="en-US" b="0" i="0" dirty="0">
              <a:solidFill>
                <a:srgbClr val="333333"/>
              </a:solidFill>
              <a:effectLst/>
              <a:latin typeface="SegoeUI"/>
            </a:endParaRPr>
          </a:p>
          <a:p>
            <a:pPr marL="685800" lvl="1" indent="-457200">
              <a:buFont typeface="Wingdings" panose="05000000000000000000" pitchFamily="2" charset="2"/>
              <a:buChar char="§"/>
            </a:pPr>
            <a:r>
              <a:rPr lang="en-US" sz="2400" dirty="0">
                <a:solidFill>
                  <a:srgbClr val="333333"/>
                </a:solidFill>
                <a:latin typeface="SegoeUI"/>
              </a:rPr>
              <a:t>Enable deeper programmatic abilities to connect to, use and store external data </a:t>
            </a:r>
            <a:endParaRPr lang="en-US" sz="2400" b="0" i="0" dirty="0">
              <a:solidFill>
                <a:srgbClr val="333333"/>
              </a:solidFill>
              <a:effectLst/>
              <a:latin typeface="SegoeUI"/>
            </a:endParaRPr>
          </a:p>
          <a:p>
            <a:pPr marL="457200" indent="-457200" algn="l">
              <a:buFont typeface="Wingdings" panose="05000000000000000000" pitchFamily="2" charset="2"/>
              <a:buChar char="§"/>
            </a:pPr>
            <a:r>
              <a:rPr lang="en-US" b="1" i="0" dirty="0">
                <a:solidFill>
                  <a:srgbClr val="333333"/>
                </a:solidFill>
                <a:effectLst/>
                <a:latin typeface="SegoeUI"/>
              </a:rPr>
              <a:t>Use as training or standardization guides</a:t>
            </a:r>
            <a:r>
              <a:rPr lang="en-US" b="0" i="0" dirty="0">
                <a:solidFill>
                  <a:srgbClr val="333333"/>
                </a:solidFill>
                <a:effectLst/>
                <a:latin typeface="SegoeUI"/>
              </a:rPr>
              <a:t> </a:t>
            </a:r>
          </a:p>
          <a:p>
            <a:pPr marL="685800" lvl="1" indent="-457200">
              <a:buFont typeface="Wingdings" panose="05000000000000000000" pitchFamily="2" charset="2"/>
              <a:buChar char="§"/>
            </a:pPr>
            <a:r>
              <a:rPr lang="en-US" sz="2400" dirty="0"/>
              <a:t>Leverage notebooks to guide analysts through steps of a threat hunt or investigation dynamically</a:t>
            </a:r>
          </a:p>
        </p:txBody>
      </p:sp>
    </p:spTree>
    <p:extLst>
      <p:ext uri="{BB962C8B-B14F-4D97-AF65-F5344CB8AC3E}">
        <p14:creationId xmlns:p14="http://schemas.microsoft.com/office/powerpoint/2010/main" val="33105290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a:xfrm>
            <a:off x="588263" y="457200"/>
            <a:ext cx="11018520" cy="553998"/>
          </a:xfrm>
        </p:spPr>
        <p:txBody>
          <a:bodyPr/>
          <a:lstStyle/>
          <a:p>
            <a:r>
              <a:rPr lang="en-US" dirty="0"/>
              <a:t>Setting up your Azure ML Workspace</a:t>
            </a: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6390" y="1434370"/>
            <a:ext cx="11018520" cy="1686616"/>
          </a:xfrm>
        </p:spPr>
        <p:txBody>
          <a:bodyPr/>
          <a:lstStyle/>
          <a:p>
            <a:pPr marL="457200" indent="-457200">
              <a:buFont typeface="Wingdings" panose="05000000000000000000" pitchFamily="2" charset="2"/>
              <a:buChar char="§"/>
            </a:pPr>
            <a:r>
              <a:rPr lang="en-US" dirty="0"/>
              <a:t>Requirements:</a:t>
            </a:r>
          </a:p>
          <a:p>
            <a:pPr marL="571500" lvl="1" indent="-342900">
              <a:buFont typeface="Wingdings" panose="05000000000000000000" pitchFamily="2" charset="2"/>
              <a:buChar char="§"/>
            </a:pPr>
            <a:r>
              <a:rPr lang="en-US" sz="2400" dirty="0"/>
              <a:t>At least </a:t>
            </a:r>
            <a:r>
              <a:rPr lang="en-US" sz="2400" b="1" dirty="0"/>
              <a:t>Microsoft Sentinel Contributor </a:t>
            </a:r>
            <a:r>
              <a:rPr lang="en-US" sz="2400" dirty="0"/>
              <a:t>role to save and launch notebooks</a:t>
            </a:r>
          </a:p>
          <a:p>
            <a:pPr marL="571500" lvl="1" indent="-342900">
              <a:buFont typeface="Wingdings" panose="05000000000000000000" pitchFamily="2" charset="2"/>
              <a:buChar char="§"/>
            </a:pPr>
            <a:r>
              <a:rPr lang="en-US" sz="2400" dirty="0"/>
              <a:t>Resource-group level </a:t>
            </a:r>
            <a:r>
              <a:rPr lang="en-US" sz="2400" b="1" dirty="0"/>
              <a:t>Owner</a:t>
            </a:r>
            <a:r>
              <a:rPr lang="en-US" sz="2400" dirty="0"/>
              <a:t> or </a:t>
            </a:r>
            <a:r>
              <a:rPr lang="en-US" sz="2400" b="1" dirty="0"/>
              <a:t>Contributor</a:t>
            </a:r>
            <a:r>
              <a:rPr lang="en-US" sz="2400" dirty="0"/>
              <a:t> role to create a new Azure Machine Learning workspace</a:t>
            </a:r>
          </a:p>
        </p:txBody>
      </p:sp>
      <p:pic>
        <p:nvPicPr>
          <p:cNvPr id="5" name="Picture 4">
            <a:extLst>
              <a:ext uri="{FF2B5EF4-FFF2-40B4-BE49-F238E27FC236}">
                <a16:creationId xmlns:a16="http://schemas.microsoft.com/office/drawing/2014/main" id="{7DCC5E2D-0A00-EB5A-8107-09C381B9EA35}"/>
              </a:ext>
            </a:extLst>
          </p:cNvPr>
          <p:cNvPicPr>
            <a:picLocks noChangeAspect="1"/>
          </p:cNvPicPr>
          <p:nvPr/>
        </p:nvPicPr>
        <p:blipFill>
          <a:blip r:embed="rId3"/>
          <a:stretch>
            <a:fillRect/>
          </a:stretch>
        </p:blipFill>
        <p:spPr>
          <a:xfrm>
            <a:off x="5360708" y="3429000"/>
            <a:ext cx="6831292" cy="2481543"/>
          </a:xfrm>
          <a:prstGeom prst="rect">
            <a:avLst/>
          </a:prstGeom>
          <a:ln>
            <a:noFill/>
          </a:ln>
          <a:effectLst>
            <a:outerShdw blurRad="190500" algn="tl" rotWithShape="0">
              <a:srgbClr val="000000">
                <a:alpha val="70000"/>
              </a:srgbClr>
            </a:outerShdw>
          </a:effectLst>
        </p:spPr>
      </p:pic>
      <p:sp>
        <p:nvSpPr>
          <p:cNvPr id="7" name="Text Placeholder 3">
            <a:extLst>
              <a:ext uri="{FF2B5EF4-FFF2-40B4-BE49-F238E27FC236}">
                <a16:creationId xmlns:a16="http://schemas.microsoft.com/office/drawing/2014/main" id="{BB3682E3-0F19-0F4D-FE9A-77EF46F2BC68}"/>
              </a:ext>
            </a:extLst>
          </p:cNvPr>
          <p:cNvSpPr txBox="1">
            <a:spLocks/>
          </p:cNvSpPr>
          <p:nvPr/>
        </p:nvSpPr>
        <p:spPr>
          <a:xfrm>
            <a:off x="586391" y="3415022"/>
            <a:ext cx="4421892" cy="2757678"/>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
            </a:pPr>
            <a:r>
              <a:rPr lang="en-US" dirty="0"/>
              <a:t>Create a new Azure ML workspace.</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Use a public endpoint to avoid issues with network communication</a:t>
            </a:r>
          </a:p>
        </p:txBody>
      </p:sp>
      <p:sp>
        <p:nvSpPr>
          <p:cNvPr id="8" name="Rectangle: Rounded Corners 7">
            <a:extLst>
              <a:ext uri="{FF2B5EF4-FFF2-40B4-BE49-F238E27FC236}">
                <a16:creationId xmlns:a16="http://schemas.microsoft.com/office/drawing/2014/main" id="{35822650-05E4-78AE-02F6-10B301D3DF58}"/>
              </a:ext>
            </a:extLst>
          </p:cNvPr>
          <p:cNvSpPr/>
          <p:nvPr/>
        </p:nvSpPr>
        <p:spPr bwMode="auto">
          <a:xfrm>
            <a:off x="9220200" y="4661815"/>
            <a:ext cx="2619375" cy="529310"/>
          </a:xfrm>
          <a:prstGeom prst="round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41322223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a:xfrm>
            <a:off x="588262" y="457200"/>
            <a:ext cx="10841737" cy="553998"/>
          </a:xfrm>
        </p:spPr>
        <p:txBody>
          <a:bodyPr/>
          <a:lstStyle/>
          <a:p>
            <a:r>
              <a:rPr lang="en-US" dirty="0"/>
              <a:t>Assign a compute resource to the ML workspace</a:t>
            </a: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8262" y="1336333"/>
            <a:ext cx="11262710" cy="1255728"/>
          </a:xfrm>
        </p:spPr>
        <p:txBody>
          <a:bodyPr/>
          <a:lstStyle/>
          <a:p>
            <a:pPr marL="457200" indent="-457200">
              <a:buFont typeface="Wingdings" panose="05000000000000000000" pitchFamily="2" charset="2"/>
              <a:buChar char="§"/>
            </a:pPr>
            <a:r>
              <a:rPr lang="en-US" sz="2400" dirty="0"/>
              <a:t>Create an Azure ML compute resource that will be used to run the notebook</a:t>
            </a:r>
          </a:p>
          <a:p>
            <a:pPr marL="457200" indent="-457200">
              <a:buFont typeface="Wingdings" panose="05000000000000000000" pitchFamily="2" charset="2"/>
              <a:buChar char="§"/>
            </a:pPr>
            <a:endParaRPr lang="en-US" sz="2400" dirty="0"/>
          </a:p>
          <a:p>
            <a:pPr marL="457200" indent="-457200">
              <a:buFont typeface="Wingdings" panose="05000000000000000000" pitchFamily="2" charset="2"/>
              <a:buChar char="§"/>
            </a:pPr>
            <a:endParaRPr lang="en-US" sz="2400" dirty="0"/>
          </a:p>
        </p:txBody>
      </p:sp>
      <p:pic>
        <p:nvPicPr>
          <p:cNvPr id="10" name="Picture 9">
            <a:extLst>
              <a:ext uri="{FF2B5EF4-FFF2-40B4-BE49-F238E27FC236}">
                <a16:creationId xmlns:a16="http://schemas.microsoft.com/office/drawing/2014/main" id="{C5A75D5D-552E-012E-3B3F-C8DC3BB4EB6F}"/>
              </a:ext>
            </a:extLst>
          </p:cNvPr>
          <p:cNvPicPr>
            <a:picLocks noChangeAspect="1"/>
          </p:cNvPicPr>
          <p:nvPr/>
        </p:nvPicPr>
        <p:blipFill>
          <a:blip r:embed="rId3"/>
          <a:stretch>
            <a:fillRect/>
          </a:stretch>
        </p:blipFill>
        <p:spPr>
          <a:xfrm>
            <a:off x="494026" y="4423714"/>
            <a:ext cx="8462360" cy="2111880"/>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095D1F7D-0306-1F54-5B8F-72B551FC97C6}"/>
              </a:ext>
            </a:extLst>
          </p:cNvPr>
          <p:cNvPicPr>
            <a:picLocks noChangeAspect="1"/>
          </p:cNvPicPr>
          <p:nvPr/>
        </p:nvPicPr>
        <p:blipFill>
          <a:blip r:embed="rId4"/>
          <a:stretch>
            <a:fillRect/>
          </a:stretch>
        </p:blipFill>
        <p:spPr>
          <a:xfrm>
            <a:off x="5136041" y="2109139"/>
            <a:ext cx="7055959" cy="4629150"/>
          </a:xfrm>
          <a:prstGeom prst="rect">
            <a:avLst/>
          </a:prstGeom>
          <a:ln>
            <a:noFill/>
          </a:ln>
          <a:effectLst>
            <a:outerShdw blurRad="190500" algn="tl" rotWithShape="0">
              <a:srgbClr val="000000">
                <a:alpha val="70000"/>
              </a:srgbClr>
            </a:outerShdw>
          </a:effectLst>
        </p:spPr>
      </p:pic>
      <p:sp>
        <p:nvSpPr>
          <p:cNvPr id="2" name="Text Placeholder 3">
            <a:extLst>
              <a:ext uri="{FF2B5EF4-FFF2-40B4-BE49-F238E27FC236}">
                <a16:creationId xmlns:a16="http://schemas.microsoft.com/office/drawing/2014/main" id="{62985B08-ACCB-BFC3-6F13-D1C599C4FCF1}"/>
              </a:ext>
            </a:extLst>
          </p:cNvPr>
          <p:cNvSpPr txBox="1">
            <a:spLocks/>
          </p:cNvSpPr>
          <p:nvPr/>
        </p:nvSpPr>
        <p:spPr>
          <a:xfrm>
            <a:off x="588262" y="1964196"/>
            <a:ext cx="4206751" cy="2659190"/>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solidFill>
                  <a:schemeClr val="tx1"/>
                </a:soli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
            </a:pPr>
            <a:r>
              <a:rPr lang="en-US" sz="2400" dirty="0"/>
              <a:t>Compute resources have different sizes and can handle different types of ML workloads (e.g., compute vs. memory-intensive)</a:t>
            </a:r>
          </a:p>
          <a:p>
            <a:pPr marL="457200" indent="-457200">
              <a:buFont typeface="Wingdings" panose="05000000000000000000" pitchFamily="2" charset="2"/>
              <a:buChar char="§"/>
            </a:pPr>
            <a:endParaRPr lang="en-US" sz="2400" dirty="0"/>
          </a:p>
        </p:txBody>
      </p:sp>
    </p:spTree>
    <p:extLst>
      <p:ext uri="{BB962C8B-B14F-4D97-AF65-F5344CB8AC3E}">
        <p14:creationId xmlns:p14="http://schemas.microsoft.com/office/powerpoint/2010/main" val="2084300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1A95B8-AE20-9E5A-B8F8-2E54A23B7C69}"/>
              </a:ext>
            </a:extLst>
          </p:cNvPr>
          <p:cNvPicPr>
            <a:picLocks noChangeAspect="1"/>
          </p:cNvPicPr>
          <p:nvPr/>
        </p:nvPicPr>
        <p:blipFill>
          <a:blip r:embed="rId2"/>
          <a:stretch>
            <a:fillRect/>
          </a:stretch>
        </p:blipFill>
        <p:spPr>
          <a:xfrm>
            <a:off x="8157431" y="394615"/>
            <a:ext cx="4101244" cy="6318368"/>
          </a:xfrm>
          <a:prstGeom prst="rect">
            <a:avLst/>
          </a:prstGeom>
          <a:ln>
            <a:noFill/>
          </a:ln>
          <a:effectLst>
            <a:outerShdw blurRad="190500" algn="tl" rotWithShape="0">
              <a:srgbClr val="000000">
                <a:alpha val="70000"/>
              </a:srgbClr>
            </a:outerShdw>
          </a:effectLst>
        </p:spPr>
      </p:pic>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p:txBody>
          <a:bodyPr/>
          <a:lstStyle/>
          <a:p>
            <a:r>
              <a:rPr lang="en-US" dirty="0"/>
              <a:t>Using a built-in Jupyter Notebook</a:t>
            </a: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8263" y="1386862"/>
            <a:ext cx="6947885" cy="5084469"/>
          </a:xfrm>
        </p:spPr>
        <p:txBody>
          <a:bodyPr/>
          <a:lstStyle/>
          <a:p>
            <a:pPr marL="457200" indent="-457200">
              <a:buFont typeface="Wingdings" panose="05000000000000000000" pitchFamily="2" charset="2"/>
              <a:buChar char="§"/>
            </a:pPr>
            <a:r>
              <a:rPr lang="en-US" dirty="0"/>
              <a:t>Cloning a Notebook and making small adjustments can be an easy way to start learning</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Rename and clone an existing built-in notebook and save it to an ML workspace</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Once the notebook is cloned, you’ll need to assign compute resources to the notebook.</a:t>
            </a:r>
          </a:p>
        </p:txBody>
      </p:sp>
      <p:sp>
        <p:nvSpPr>
          <p:cNvPr id="8" name="Rectangle: Rounded Corners 7">
            <a:extLst>
              <a:ext uri="{FF2B5EF4-FFF2-40B4-BE49-F238E27FC236}">
                <a16:creationId xmlns:a16="http://schemas.microsoft.com/office/drawing/2014/main" id="{35822650-05E4-78AE-02F6-10B301D3DF58}"/>
              </a:ext>
            </a:extLst>
          </p:cNvPr>
          <p:cNvSpPr/>
          <p:nvPr/>
        </p:nvSpPr>
        <p:spPr bwMode="auto">
          <a:xfrm>
            <a:off x="8315326" y="4661815"/>
            <a:ext cx="3524250" cy="529310"/>
          </a:xfrm>
          <a:prstGeom prst="round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43222083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31905-6EEF-FCE4-41C9-C97B6319B654}"/>
              </a:ext>
            </a:extLst>
          </p:cNvPr>
          <p:cNvSpPr>
            <a:spLocks noGrp="1"/>
          </p:cNvSpPr>
          <p:nvPr>
            <p:ph type="title"/>
          </p:nvPr>
        </p:nvSpPr>
        <p:spPr>
          <a:xfrm>
            <a:off x="588262" y="457200"/>
            <a:ext cx="10841737" cy="553998"/>
          </a:xfrm>
        </p:spPr>
        <p:txBody>
          <a:bodyPr/>
          <a:lstStyle/>
          <a:p>
            <a:r>
              <a:rPr lang="en-US" dirty="0"/>
              <a:t>Start/stop the compute resource</a:t>
            </a:r>
          </a:p>
        </p:txBody>
      </p:sp>
      <p:sp>
        <p:nvSpPr>
          <p:cNvPr id="4" name="Text Placeholder 3">
            <a:extLst>
              <a:ext uri="{FF2B5EF4-FFF2-40B4-BE49-F238E27FC236}">
                <a16:creationId xmlns:a16="http://schemas.microsoft.com/office/drawing/2014/main" id="{04C9EBD1-DCDE-4CAC-30CA-B47DF3511EDE}"/>
              </a:ext>
            </a:extLst>
          </p:cNvPr>
          <p:cNvSpPr>
            <a:spLocks noGrp="1"/>
          </p:cNvSpPr>
          <p:nvPr>
            <p:ph type="body" sz="quarter" idx="10"/>
          </p:nvPr>
        </p:nvSpPr>
        <p:spPr>
          <a:xfrm>
            <a:off x="588262" y="1117258"/>
            <a:ext cx="11262710" cy="1181862"/>
          </a:xfrm>
        </p:spPr>
        <p:txBody>
          <a:bodyPr/>
          <a:lstStyle/>
          <a:p>
            <a:pPr marL="457200" indent="-457200">
              <a:buFont typeface="Wingdings" panose="05000000000000000000" pitchFamily="2" charset="2"/>
              <a:buChar char="§"/>
            </a:pPr>
            <a:r>
              <a:rPr lang="en-US" sz="2400" dirty="0"/>
              <a:t>Stop and start the compute resource to reduce spend</a:t>
            </a:r>
          </a:p>
          <a:p>
            <a:pPr marL="457200" indent="-457200">
              <a:buFont typeface="Wingdings" panose="05000000000000000000" pitchFamily="2" charset="2"/>
              <a:buChar char="§"/>
            </a:pPr>
            <a:r>
              <a:rPr lang="en-US" sz="2400" dirty="0"/>
              <a:t>Once the compute instance is running and the kernel is connected, you can run the notebook</a:t>
            </a:r>
          </a:p>
        </p:txBody>
      </p:sp>
      <p:pic>
        <p:nvPicPr>
          <p:cNvPr id="9" name="Picture 8">
            <a:extLst>
              <a:ext uri="{FF2B5EF4-FFF2-40B4-BE49-F238E27FC236}">
                <a16:creationId xmlns:a16="http://schemas.microsoft.com/office/drawing/2014/main" id="{42F2DA73-EC7D-CCEF-B26A-E77A7FE26AE1}"/>
              </a:ext>
            </a:extLst>
          </p:cNvPr>
          <p:cNvPicPr>
            <a:picLocks noChangeAspect="1"/>
          </p:cNvPicPr>
          <p:nvPr/>
        </p:nvPicPr>
        <p:blipFill>
          <a:blip r:embed="rId3"/>
          <a:stretch>
            <a:fillRect/>
          </a:stretch>
        </p:blipFill>
        <p:spPr>
          <a:xfrm>
            <a:off x="874896" y="4750091"/>
            <a:ext cx="10077968" cy="1981302"/>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F13B76FA-D6FD-8C16-0484-0EA7D8B8F436}"/>
              </a:ext>
            </a:extLst>
          </p:cNvPr>
          <p:cNvPicPr>
            <a:picLocks noChangeAspect="1"/>
          </p:cNvPicPr>
          <p:nvPr/>
        </p:nvPicPr>
        <p:blipFill>
          <a:blip r:embed="rId4"/>
          <a:stretch>
            <a:fillRect/>
          </a:stretch>
        </p:blipFill>
        <p:spPr>
          <a:xfrm>
            <a:off x="874896" y="2658949"/>
            <a:ext cx="10077968" cy="18407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11718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crosoft Security template">
  <a:themeElements>
    <a:clrScheme name="Microsoft Security">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Security_PowerPoint_Template_220311 (1).pptx" id="{A5E2D248-11CA-4BA8-98D5-95C3E0BEC05A}" vid="{E74E586A-99A8-45A2-BC51-14CCD03F5D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 Security brand template</Template>
  <TotalTime>0</TotalTime>
  <Words>3103</Words>
  <Application>Microsoft Office PowerPoint</Application>
  <PresentationFormat>Widescreen</PresentationFormat>
  <Paragraphs>353</Paragraphs>
  <Slides>45</Slides>
  <Notes>39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Microsoft Security template</vt:lpstr>
      <vt:lpstr>PowerPoint Presentation</vt:lpstr>
      <vt:lpstr>Agenda</vt:lpstr>
      <vt:lpstr>Using Jupyter Notebooks for Threat Hunting</vt:lpstr>
      <vt:lpstr>What are Jupyter Notebooks?</vt:lpstr>
      <vt:lpstr>How to leverage Jupyter Notebooks with Sentinel</vt:lpstr>
      <vt:lpstr>Setting up your Azure ML Workspace</vt:lpstr>
      <vt:lpstr>Assign a compute resource to the ML workspace</vt:lpstr>
      <vt:lpstr>Using a built-in Jupyter Notebook</vt:lpstr>
      <vt:lpstr>Start/stop the compute resource</vt:lpstr>
      <vt:lpstr>Default workspace directory structure</vt:lpstr>
      <vt:lpstr>Getting New Sentinel Notebooks</vt:lpstr>
      <vt:lpstr>Download Notebooks to your Sentinel environment</vt:lpstr>
      <vt:lpstr>Copy GitHub contents to your ML working directory</vt:lpstr>
      <vt:lpstr>Move notebook to your working directory</vt:lpstr>
      <vt:lpstr>Check “My Notebooks” for the new notebook</vt:lpstr>
      <vt:lpstr>Running Jupyter Notebooks</vt:lpstr>
      <vt:lpstr>DEMO</vt:lpstr>
      <vt:lpstr>Microsoft Defender Threat Intelligence</vt:lpstr>
      <vt:lpstr>Microsoft Defender Threat Intelligence</vt:lpstr>
      <vt:lpstr>MDTI Common Use Cases</vt:lpstr>
      <vt:lpstr>Defender TI Features</vt:lpstr>
      <vt:lpstr>How does it work – graph the internet</vt:lpstr>
      <vt:lpstr>Observe the internet through the eyes of an attacker </vt:lpstr>
      <vt:lpstr>How to blend in to map the internet to find bad stuff</vt:lpstr>
      <vt:lpstr>Interacting like a user from a browser perspective</vt:lpstr>
      <vt:lpstr>Home page  </vt:lpstr>
      <vt:lpstr>Articles  Feature summary</vt:lpstr>
      <vt:lpstr>Summary view Search results</vt:lpstr>
      <vt:lpstr>Data view Search results</vt:lpstr>
      <vt:lpstr>Projects  Organizing investigations</vt:lpstr>
      <vt:lpstr>Reputation scoring  Feature summary</vt:lpstr>
      <vt:lpstr>Analyst Insights  Feature summary</vt:lpstr>
      <vt:lpstr>Datasets  </vt:lpstr>
      <vt:lpstr>DEMO Microsoft Defender Threat Intelligence</vt:lpstr>
      <vt:lpstr>Microsoft Defender  External Attack Surface Management</vt:lpstr>
      <vt:lpstr>What is your external attack surface?</vt:lpstr>
      <vt:lpstr>Overview of Defender EASM</vt:lpstr>
      <vt:lpstr>Key concepts</vt:lpstr>
      <vt:lpstr>Dashboards Feature summary</vt:lpstr>
      <vt:lpstr>Creating an EASM Azure Resource</vt:lpstr>
      <vt:lpstr>Understanding inventory assets and billing</vt:lpstr>
      <vt:lpstr>Viewing the attack surface</vt:lpstr>
      <vt:lpstr>Deleting a resource</vt:lpstr>
      <vt:lpstr>DEMO Defender for External Attack Surface Management</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
  <cp:revision>2</cp:revision>
  <dcterms:created xsi:type="dcterms:W3CDTF">2023-03-28T18:01:40Z</dcterms:created>
  <dcterms:modified xsi:type="dcterms:W3CDTF">2023-03-30T19:09:33Z</dcterms:modified>
  <cp:category/>
</cp:coreProperties>
</file>